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474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Relationship Id="rId4" Type="http://schemas.openxmlformats.org/officeDocument/2006/relationships/image" Target="../media/image9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Relationship Id="rId4" Type="http://schemas.openxmlformats.org/officeDocument/2006/relationships/image" Target="../media/image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D23FB8-8C5D-48DF-A13E-96CCC0DF8B7C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2483A9B-55D3-4F21-9E10-DE3A6A848A94}">
      <dgm:prSet phldrT="[Text]" custT="1"/>
      <dgm:spPr/>
      <dgm:t>
        <a:bodyPr/>
        <a:lstStyle/>
        <a:p>
          <a:r>
            <a:rPr lang="mk-MK" sz="1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Предвидување на повеќе права од оние кои се веќе утврдени со закон и со гранковен колективен договр</a:t>
          </a:r>
          <a:endParaRPr lang="en-US" sz="12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690E3A7-982C-46F3-AACD-567BE71CAA92}" type="parTrans" cxnId="{73A42605-371D-4926-A9E4-753A61A2DE19}">
      <dgm:prSet/>
      <dgm:spPr/>
      <dgm:t>
        <a:bodyPr/>
        <a:lstStyle/>
        <a:p>
          <a:endParaRPr lang="en-US"/>
        </a:p>
      </dgm:t>
    </dgm:pt>
    <dgm:pt modelId="{16CCE508-627C-4E45-B300-A56C9C62C70A}" type="sibTrans" cxnId="{73A42605-371D-4926-A9E4-753A61A2DE19}">
      <dgm:prSet custT="1"/>
      <dgm:spPr/>
      <dgm:t>
        <a:bodyPr/>
        <a:lstStyle/>
        <a:p>
          <a:r>
            <a:rPr lang="mk-MK" sz="1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Поголема флексибилност при директно преговарање со работодавецот</a:t>
          </a:r>
          <a:endParaRPr lang="en-US" sz="12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1365A2E-4913-4D51-B1A9-CDFF9502C4A2}">
      <dgm:prSet phldrT="[Text]" custT="1"/>
      <dgm:spPr/>
      <dgm:t>
        <a:bodyPr/>
        <a:lstStyle/>
        <a:p>
          <a:r>
            <a:rPr lang="mk-MK" sz="16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Колективен договор на ниво на работодавач</a:t>
          </a:r>
          <a:endParaRPr lang="en-US" sz="16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785F987-ECBF-4C2C-A1DE-50B170A0FD4F}" type="parTrans" cxnId="{77064670-C35E-4A95-9194-FA9CF7955257}">
      <dgm:prSet/>
      <dgm:spPr/>
      <dgm:t>
        <a:bodyPr/>
        <a:lstStyle/>
        <a:p>
          <a:endParaRPr lang="en-US"/>
        </a:p>
      </dgm:t>
    </dgm:pt>
    <dgm:pt modelId="{EAC614D8-B8FA-47D4-A1AE-51259D956BDD}" type="sibTrans" cxnId="{77064670-C35E-4A95-9194-FA9CF7955257}">
      <dgm:prSet custT="1"/>
      <dgm:spPr/>
      <dgm:t>
        <a:bodyPr/>
        <a:lstStyle/>
        <a:p>
          <a:r>
            <a:rPr lang="mk-MK" sz="1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Подобра репутација и односи со заедницата </a:t>
          </a:r>
          <a:endParaRPr lang="en-US" sz="12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061231C-5767-45C7-A78E-60703EA4A8CA}">
      <dgm:prSet phldrT="[Text]" custT="1"/>
      <dgm:spPr/>
      <dgm:t>
        <a:bodyPr/>
        <a:lstStyle/>
        <a:p>
          <a:r>
            <a:rPr lang="mk-MK" sz="1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Спречување на конфликти и штрајкови во организацијата</a:t>
          </a:r>
          <a:endParaRPr lang="en-US" sz="12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C044A2C-21D3-4AD6-A6D9-7E5C377F28EC}" type="parTrans" cxnId="{8F3B26A1-A269-453D-9E8A-C13A278B3ADA}">
      <dgm:prSet/>
      <dgm:spPr/>
      <dgm:t>
        <a:bodyPr/>
        <a:lstStyle/>
        <a:p>
          <a:endParaRPr lang="en-US"/>
        </a:p>
      </dgm:t>
    </dgm:pt>
    <dgm:pt modelId="{1C4D3990-95CD-4517-9959-13F3D8C55463}" type="sibTrans" cxnId="{8F3B26A1-A269-453D-9E8A-C13A278B3ADA}">
      <dgm:prSet custT="1"/>
      <dgm:spPr/>
      <dgm:t>
        <a:bodyPr/>
        <a:lstStyle/>
        <a:p>
          <a:r>
            <a:rPr lang="mk-MK" sz="12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Поголема ефикасноство работењето и поголема мотивација на вработените</a:t>
          </a:r>
          <a:endParaRPr lang="en-US" sz="1200" b="1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D802A5E-F33D-4599-AE8C-84D7968592B1}" type="pres">
      <dgm:prSet presAssocID="{30D23FB8-8C5D-48DF-A13E-96CCC0DF8B7C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48F50650-210D-4A64-8859-5783DAD908D1}" type="pres">
      <dgm:prSet presAssocID="{12483A9B-55D3-4F21-9E10-DE3A6A848A94}" presName="composite" presStyleCnt="0"/>
      <dgm:spPr/>
    </dgm:pt>
    <dgm:pt modelId="{CC116567-4ACB-4536-B3F5-C9E8D188D467}" type="pres">
      <dgm:prSet presAssocID="{12483A9B-55D3-4F21-9E10-DE3A6A848A94}" presName="Parent1" presStyleLbl="node1" presStyleIdx="0" presStyleCnt="6" custScaleX="245602" custScaleY="148674" custLinFactNeighborX="94905" custLinFactNeighborY="536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63A3B8-2856-4E87-B944-DD0BB0415D9E}" type="pres">
      <dgm:prSet presAssocID="{12483A9B-55D3-4F21-9E10-DE3A6A848A94}" presName="Childtext1" presStyleLbl="revTx" presStyleIdx="0" presStyleCnt="3" custFlipVert="1" custScaleY="459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9D6A24-04F5-411A-9B68-A973C562B28B}" type="pres">
      <dgm:prSet presAssocID="{12483A9B-55D3-4F21-9E10-DE3A6A848A94}" presName="BalanceSpacing" presStyleCnt="0"/>
      <dgm:spPr/>
    </dgm:pt>
    <dgm:pt modelId="{A9F41837-D5F9-4919-8D48-A2A5264C6EB1}" type="pres">
      <dgm:prSet presAssocID="{12483A9B-55D3-4F21-9E10-DE3A6A848A94}" presName="BalanceSpacing1" presStyleCnt="0"/>
      <dgm:spPr/>
    </dgm:pt>
    <dgm:pt modelId="{E93D9DBC-1CFD-48F2-9420-4BA19E80FBFC}" type="pres">
      <dgm:prSet presAssocID="{16CCE508-627C-4E45-B300-A56C9C62C70A}" presName="Accent1Text" presStyleLbl="node1" presStyleIdx="1" presStyleCnt="6" custScaleX="238675" custScaleY="152180" custLinFactNeighborX="-58818" custLinFactNeighborY="8934"/>
      <dgm:spPr/>
      <dgm:t>
        <a:bodyPr/>
        <a:lstStyle/>
        <a:p>
          <a:endParaRPr lang="en-US"/>
        </a:p>
      </dgm:t>
    </dgm:pt>
    <dgm:pt modelId="{51C4DAEF-A366-4E1C-9899-DB071FDC24D9}" type="pres">
      <dgm:prSet presAssocID="{16CCE508-627C-4E45-B300-A56C9C62C70A}" presName="spaceBetweenRectangles" presStyleCnt="0"/>
      <dgm:spPr/>
    </dgm:pt>
    <dgm:pt modelId="{01A7B0B2-22E6-463C-A199-0E316BF00BB7}" type="pres">
      <dgm:prSet presAssocID="{91365A2E-4913-4D51-B1A9-CDFF9502C4A2}" presName="composite" presStyleCnt="0"/>
      <dgm:spPr/>
    </dgm:pt>
    <dgm:pt modelId="{E3177A42-9C8E-42BE-BE19-7C5C59F91BC2}" type="pres">
      <dgm:prSet presAssocID="{91365A2E-4913-4D51-B1A9-CDFF9502C4A2}" presName="Parent1" presStyleLbl="node1" presStyleIdx="2" presStyleCnt="6" custScaleX="216399" custScaleY="136820" custLinFactNeighborX="21502" custLinFactNeighborY="-1603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ABE22F-FA5D-4C7A-A70D-A484DF542591}" type="pres">
      <dgm:prSet presAssocID="{91365A2E-4913-4D51-B1A9-CDFF9502C4A2}" presName="Childtext1" presStyleLbl="revTx" presStyleIdx="1" presStyleCnt="3" custScaleX="5400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B67886-24D0-48DD-A1C0-0F0AAEB3D9DC}" type="pres">
      <dgm:prSet presAssocID="{91365A2E-4913-4D51-B1A9-CDFF9502C4A2}" presName="BalanceSpacing" presStyleCnt="0"/>
      <dgm:spPr/>
    </dgm:pt>
    <dgm:pt modelId="{16937C54-8D35-44D9-946C-87878016070A}" type="pres">
      <dgm:prSet presAssocID="{91365A2E-4913-4D51-B1A9-CDFF9502C4A2}" presName="BalanceSpacing1" presStyleCnt="0"/>
      <dgm:spPr/>
    </dgm:pt>
    <dgm:pt modelId="{6A8107F6-DAF3-42A5-AF20-3EEA1C075692}" type="pres">
      <dgm:prSet presAssocID="{EAC614D8-B8FA-47D4-A1AE-51259D956BDD}" presName="Accent1Text" presStyleLbl="node1" presStyleIdx="3" presStyleCnt="6" custScaleX="182960" custScaleY="124200" custLinFactX="25748" custLinFactNeighborX="100000" custLinFactNeighborY="47506"/>
      <dgm:spPr/>
      <dgm:t>
        <a:bodyPr/>
        <a:lstStyle/>
        <a:p>
          <a:endParaRPr lang="en-US"/>
        </a:p>
      </dgm:t>
    </dgm:pt>
    <dgm:pt modelId="{B3E2C84D-853B-4B77-97F7-7D4F32798128}" type="pres">
      <dgm:prSet presAssocID="{EAC614D8-B8FA-47D4-A1AE-51259D956BDD}" presName="spaceBetweenRectangles" presStyleCnt="0"/>
      <dgm:spPr/>
    </dgm:pt>
    <dgm:pt modelId="{2B2EDC3D-B625-451A-8ACA-29A0B1C1FDEE}" type="pres">
      <dgm:prSet presAssocID="{E061231C-5767-45C7-A78E-60703EA4A8CA}" presName="composite" presStyleCnt="0"/>
      <dgm:spPr/>
    </dgm:pt>
    <dgm:pt modelId="{350BF400-3285-42F6-8D3F-31A6CBD03D90}" type="pres">
      <dgm:prSet presAssocID="{E061231C-5767-45C7-A78E-60703EA4A8CA}" presName="Parent1" presStyleLbl="node1" presStyleIdx="4" presStyleCnt="6" custScaleX="203782" custScaleY="130139" custLinFactNeighborX="-19198" custLinFactNeighborY="-133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D4836A-3760-4CD6-A6C6-E89CD379DD57}" type="pres">
      <dgm:prSet presAssocID="{E061231C-5767-45C7-A78E-60703EA4A8CA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BB6697-CA44-4DDB-9A69-90EE6CF422CE}" type="pres">
      <dgm:prSet presAssocID="{E061231C-5767-45C7-A78E-60703EA4A8CA}" presName="BalanceSpacing" presStyleCnt="0"/>
      <dgm:spPr/>
    </dgm:pt>
    <dgm:pt modelId="{34B8B0EB-4592-4E26-AA47-870277D606D4}" type="pres">
      <dgm:prSet presAssocID="{E061231C-5767-45C7-A78E-60703EA4A8CA}" presName="BalanceSpacing1" presStyleCnt="0"/>
      <dgm:spPr/>
    </dgm:pt>
    <dgm:pt modelId="{05761D98-B7D0-4EFB-BF09-F95ECDEEC1EF}" type="pres">
      <dgm:prSet presAssocID="{1C4D3990-95CD-4517-9959-13F3D8C55463}" presName="Accent1Text" presStyleLbl="node1" presStyleIdx="5" presStyleCnt="6" custScaleX="172447" custScaleY="140170" custLinFactX="-23921" custLinFactNeighborX="-100000" custLinFactNeighborY="-72947"/>
      <dgm:spPr/>
      <dgm:t>
        <a:bodyPr/>
        <a:lstStyle/>
        <a:p>
          <a:endParaRPr lang="en-US"/>
        </a:p>
      </dgm:t>
    </dgm:pt>
  </dgm:ptLst>
  <dgm:cxnLst>
    <dgm:cxn modelId="{C08F181D-9313-406A-9A09-0A79FD7057D1}" type="presOf" srcId="{16CCE508-627C-4E45-B300-A56C9C62C70A}" destId="{E93D9DBC-1CFD-48F2-9420-4BA19E80FBFC}" srcOrd="0" destOrd="0" presId="urn:microsoft.com/office/officeart/2008/layout/AlternatingHexagons"/>
    <dgm:cxn modelId="{8D8ED4B0-EFB6-4949-A05C-D660A20A790A}" type="presOf" srcId="{1C4D3990-95CD-4517-9959-13F3D8C55463}" destId="{05761D98-B7D0-4EFB-BF09-F95ECDEEC1EF}" srcOrd="0" destOrd="0" presId="urn:microsoft.com/office/officeart/2008/layout/AlternatingHexagons"/>
    <dgm:cxn modelId="{73A42605-371D-4926-A9E4-753A61A2DE19}" srcId="{30D23FB8-8C5D-48DF-A13E-96CCC0DF8B7C}" destId="{12483A9B-55D3-4F21-9E10-DE3A6A848A94}" srcOrd="0" destOrd="0" parTransId="{F690E3A7-982C-46F3-AACD-567BE71CAA92}" sibTransId="{16CCE508-627C-4E45-B300-A56C9C62C70A}"/>
    <dgm:cxn modelId="{4A4A8FB8-36C0-4DEB-B85B-2EFF2E287EAB}" type="presOf" srcId="{E061231C-5767-45C7-A78E-60703EA4A8CA}" destId="{350BF400-3285-42F6-8D3F-31A6CBD03D90}" srcOrd="0" destOrd="0" presId="urn:microsoft.com/office/officeart/2008/layout/AlternatingHexagons"/>
    <dgm:cxn modelId="{E95546EA-CFD4-4E9D-A54F-1EF37373D294}" type="presOf" srcId="{12483A9B-55D3-4F21-9E10-DE3A6A848A94}" destId="{CC116567-4ACB-4536-B3F5-C9E8D188D467}" srcOrd="0" destOrd="0" presId="urn:microsoft.com/office/officeart/2008/layout/AlternatingHexagons"/>
    <dgm:cxn modelId="{77064670-C35E-4A95-9194-FA9CF7955257}" srcId="{30D23FB8-8C5D-48DF-A13E-96CCC0DF8B7C}" destId="{91365A2E-4913-4D51-B1A9-CDFF9502C4A2}" srcOrd="1" destOrd="0" parTransId="{A785F987-ECBF-4C2C-A1DE-50B170A0FD4F}" sibTransId="{EAC614D8-B8FA-47D4-A1AE-51259D956BDD}"/>
    <dgm:cxn modelId="{9099BCAF-230D-4B51-AF58-5E79B3A3F166}" type="presOf" srcId="{91365A2E-4913-4D51-B1A9-CDFF9502C4A2}" destId="{E3177A42-9C8E-42BE-BE19-7C5C59F91BC2}" srcOrd="0" destOrd="0" presId="urn:microsoft.com/office/officeart/2008/layout/AlternatingHexagons"/>
    <dgm:cxn modelId="{B0BB6902-9CB0-4C40-95B6-E99C72102EA8}" type="presOf" srcId="{EAC614D8-B8FA-47D4-A1AE-51259D956BDD}" destId="{6A8107F6-DAF3-42A5-AF20-3EEA1C075692}" srcOrd="0" destOrd="0" presId="urn:microsoft.com/office/officeart/2008/layout/AlternatingHexagons"/>
    <dgm:cxn modelId="{5FB3A5C3-7CAF-4D24-85AD-F6993BF8F68F}" type="presOf" srcId="{30D23FB8-8C5D-48DF-A13E-96CCC0DF8B7C}" destId="{2D802A5E-F33D-4599-AE8C-84D7968592B1}" srcOrd="0" destOrd="0" presId="urn:microsoft.com/office/officeart/2008/layout/AlternatingHexagons"/>
    <dgm:cxn modelId="{8F3B26A1-A269-453D-9E8A-C13A278B3ADA}" srcId="{30D23FB8-8C5D-48DF-A13E-96CCC0DF8B7C}" destId="{E061231C-5767-45C7-A78E-60703EA4A8CA}" srcOrd="2" destOrd="0" parTransId="{6C044A2C-21D3-4AD6-A6D9-7E5C377F28EC}" sibTransId="{1C4D3990-95CD-4517-9959-13F3D8C55463}"/>
    <dgm:cxn modelId="{3B650A58-0B74-4B60-B33C-441B16D95B95}" type="presParOf" srcId="{2D802A5E-F33D-4599-AE8C-84D7968592B1}" destId="{48F50650-210D-4A64-8859-5783DAD908D1}" srcOrd="0" destOrd="0" presId="urn:microsoft.com/office/officeart/2008/layout/AlternatingHexagons"/>
    <dgm:cxn modelId="{DECC9D8A-EB27-41C3-A9F3-B319DADB8A6F}" type="presParOf" srcId="{48F50650-210D-4A64-8859-5783DAD908D1}" destId="{CC116567-4ACB-4536-B3F5-C9E8D188D467}" srcOrd="0" destOrd="0" presId="urn:microsoft.com/office/officeart/2008/layout/AlternatingHexagons"/>
    <dgm:cxn modelId="{A5C10961-7145-4537-88B2-14B748B72CB9}" type="presParOf" srcId="{48F50650-210D-4A64-8859-5783DAD908D1}" destId="{B463A3B8-2856-4E87-B944-DD0BB0415D9E}" srcOrd="1" destOrd="0" presId="urn:microsoft.com/office/officeart/2008/layout/AlternatingHexagons"/>
    <dgm:cxn modelId="{9C439563-B762-463F-9541-2CF7B68486F7}" type="presParOf" srcId="{48F50650-210D-4A64-8859-5783DAD908D1}" destId="{0F9D6A24-04F5-411A-9B68-A973C562B28B}" srcOrd="2" destOrd="0" presId="urn:microsoft.com/office/officeart/2008/layout/AlternatingHexagons"/>
    <dgm:cxn modelId="{64B3DE09-B632-4434-8152-F9C9057B45CD}" type="presParOf" srcId="{48F50650-210D-4A64-8859-5783DAD908D1}" destId="{A9F41837-D5F9-4919-8D48-A2A5264C6EB1}" srcOrd="3" destOrd="0" presId="urn:microsoft.com/office/officeart/2008/layout/AlternatingHexagons"/>
    <dgm:cxn modelId="{5B6E67CD-143E-4C83-855C-489EF16AB787}" type="presParOf" srcId="{48F50650-210D-4A64-8859-5783DAD908D1}" destId="{E93D9DBC-1CFD-48F2-9420-4BA19E80FBFC}" srcOrd="4" destOrd="0" presId="urn:microsoft.com/office/officeart/2008/layout/AlternatingHexagons"/>
    <dgm:cxn modelId="{7833D237-0DE5-47DF-A8A1-2693D5987F9F}" type="presParOf" srcId="{2D802A5E-F33D-4599-AE8C-84D7968592B1}" destId="{51C4DAEF-A366-4E1C-9899-DB071FDC24D9}" srcOrd="1" destOrd="0" presId="urn:microsoft.com/office/officeart/2008/layout/AlternatingHexagons"/>
    <dgm:cxn modelId="{72D04691-4993-4124-B242-4EFE7179DF71}" type="presParOf" srcId="{2D802A5E-F33D-4599-AE8C-84D7968592B1}" destId="{01A7B0B2-22E6-463C-A199-0E316BF00BB7}" srcOrd="2" destOrd="0" presId="urn:microsoft.com/office/officeart/2008/layout/AlternatingHexagons"/>
    <dgm:cxn modelId="{55097165-93A0-4D11-B09C-9DA18A90F806}" type="presParOf" srcId="{01A7B0B2-22E6-463C-A199-0E316BF00BB7}" destId="{E3177A42-9C8E-42BE-BE19-7C5C59F91BC2}" srcOrd="0" destOrd="0" presId="urn:microsoft.com/office/officeart/2008/layout/AlternatingHexagons"/>
    <dgm:cxn modelId="{B1EE324A-E22C-4D71-92DF-C64B2BC7725F}" type="presParOf" srcId="{01A7B0B2-22E6-463C-A199-0E316BF00BB7}" destId="{16ABE22F-FA5D-4C7A-A70D-A484DF542591}" srcOrd="1" destOrd="0" presId="urn:microsoft.com/office/officeart/2008/layout/AlternatingHexagons"/>
    <dgm:cxn modelId="{416DB63B-7D3E-4166-B2F9-57ACD736BB19}" type="presParOf" srcId="{01A7B0B2-22E6-463C-A199-0E316BF00BB7}" destId="{71B67886-24D0-48DD-A1C0-0F0AAEB3D9DC}" srcOrd="2" destOrd="0" presId="urn:microsoft.com/office/officeart/2008/layout/AlternatingHexagons"/>
    <dgm:cxn modelId="{CB1182DD-7520-4E6E-A685-57A2CCF2D7A4}" type="presParOf" srcId="{01A7B0B2-22E6-463C-A199-0E316BF00BB7}" destId="{16937C54-8D35-44D9-946C-87878016070A}" srcOrd="3" destOrd="0" presId="urn:microsoft.com/office/officeart/2008/layout/AlternatingHexagons"/>
    <dgm:cxn modelId="{26DD0675-885D-4A2A-AF87-92FD25466761}" type="presParOf" srcId="{01A7B0B2-22E6-463C-A199-0E316BF00BB7}" destId="{6A8107F6-DAF3-42A5-AF20-3EEA1C075692}" srcOrd="4" destOrd="0" presId="urn:microsoft.com/office/officeart/2008/layout/AlternatingHexagons"/>
    <dgm:cxn modelId="{A7BCE235-CAB0-4B73-9755-6BDB2D708192}" type="presParOf" srcId="{2D802A5E-F33D-4599-AE8C-84D7968592B1}" destId="{B3E2C84D-853B-4B77-97F7-7D4F32798128}" srcOrd="3" destOrd="0" presId="urn:microsoft.com/office/officeart/2008/layout/AlternatingHexagons"/>
    <dgm:cxn modelId="{E659617B-0D2E-4DAF-B5CB-259806A269CC}" type="presParOf" srcId="{2D802A5E-F33D-4599-AE8C-84D7968592B1}" destId="{2B2EDC3D-B625-451A-8ACA-29A0B1C1FDEE}" srcOrd="4" destOrd="0" presId="urn:microsoft.com/office/officeart/2008/layout/AlternatingHexagons"/>
    <dgm:cxn modelId="{57DF87E5-06BA-47C3-A3E2-635C3F05094B}" type="presParOf" srcId="{2B2EDC3D-B625-451A-8ACA-29A0B1C1FDEE}" destId="{350BF400-3285-42F6-8D3F-31A6CBD03D90}" srcOrd="0" destOrd="0" presId="urn:microsoft.com/office/officeart/2008/layout/AlternatingHexagons"/>
    <dgm:cxn modelId="{D7A4EE48-8A5F-439D-B13A-BDDF9E21DF3F}" type="presParOf" srcId="{2B2EDC3D-B625-451A-8ACA-29A0B1C1FDEE}" destId="{9AD4836A-3760-4CD6-A6C6-E89CD379DD57}" srcOrd="1" destOrd="0" presId="urn:microsoft.com/office/officeart/2008/layout/AlternatingHexagons"/>
    <dgm:cxn modelId="{2368142B-77AD-43E5-AE1C-C9D0053E62F2}" type="presParOf" srcId="{2B2EDC3D-B625-451A-8ACA-29A0B1C1FDEE}" destId="{C0BB6697-CA44-4DDB-9A69-90EE6CF422CE}" srcOrd="2" destOrd="0" presId="urn:microsoft.com/office/officeart/2008/layout/AlternatingHexagons"/>
    <dgm:cxn modelId="{E0D2004A-1BAB-4D89-8D4D-A947A9ADB047}" type="presParOf" srcId="{2B2EDC3D-B625-451A-8ACA-29A0B1C1FDEE}" destId="{34B8B0EB-4592-4E26-AA47-870277D606D4}" srcOrd="3" destOrd="0" presId="urn:microsoft.com/office/officeart/2008/layout/AlternatingHexagons"/>
    <dgm:cxn modelId="{206ABA75-1AB1-43CD-BA16-5103D243D220}" type="presParOf" srcId="{2B2EDC3D-B625-451A-8ACA-29A0B1C1FDEE}" destId="{05761D98-B7D0-4EFB-BF09-F95ECDEEC1EF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CE665B-0A3E-422E-AF6C-5AEF61706027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8FE9C70-8835-4383-840B-9CABE9F43426}">
      <dgm:prSet phldrT="[Text]" custT="1"/>
      <dgm:spPr/>
      <dgm:t>
        <a:bodyPr/>
        <a:lstStyle/>
        <a:p>
          <a:r>
            <a: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Добрата комуникација е од критична важност. Треба да бидете во можност да ефикасно комуницирате вашите ставови, потреби и предлози на работодавачот. Исто така, треба да бидете отворени за слушање на ставовите и аргументите на работодавачот</a:t>
          </a:r>
          <a:endParaRPr lang="en-US" sz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BE4E8E7-19DE-4559-9EBD-64F18F943711}" type="parTrans" cxnId="{A83A68A5-7977-454E-B279-53A306FC24CB}">
      <dgm:prSet/>
      <dgm:spPr/>
      <dgm:t>
        <a:bodyPr/>
        <a:lstStyle/>
        <a:p>
          <a:endParaRPr lang="en-US"/>
        </a:p>
      </dgm:t>
    </dgm:pt>
    <dgm:pt modelId="{2FD9B02C-4459-49FB-8028-C2CEECD2AC6C}" type="sibTrans" cxnId="{A83A68A5-7977-454E-B279-53A306FC24CB}">
      <dgm:prSet/>
      <dgm:spPr/>
      <dgm:t>
        <a:bodyPr/>
        <a:lstStyle/>
        <a:p>
          <a:endParaRPr lang="en-US"/>
        </a:p>
      </dgm:t>
    </dgm:pt>
    <dgm:pt modelId="{1F893ED5-667B-4FA8-A205-B6EB342F386B}">
      <dgm:prSet phldrT="[Text]" custT="1"/>
      <dgm:spPr/>
      <dgm:t>
        <a:bodyPr/>
        <a:lstStyle/>
        <a:p>
          <a:r>
            <a: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Вештините за преговори се суштински за постигнување на заеднички решенија. Треба да бидете способни да поставувате реални цели и да преговарате со работодавачот за да се достигне компромис. Важно е да разберете приоритетите и интересите на сите страни и да бидете креативни во барањето на решенија кои ги задоволуваат потребите на и двата дела</a:t>
          </a:r>
          <a:endParaRPr lang="en-US" sz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0950DD8-0E9F-48D1-9FE4-1CBEC8BE345E}" type="parTrans" cxnId="{AE7113E4-36FC-4BDE-B7B4-B2210C2ED6F1}">
      <dgm:prSet/>
      <dgm:spPr/>
      <dgm:t>
        <a:bodyPr/>
        <a:lstStyle/>
        <a:p>
          <a:endParaRPr lang="en-US"/>
        </a:p>
      </dgm:t>
    </dgm:pt>
    <dgm:pt modelId="{9C6CE297-52F6-4D6B-A508-24E3AE0E5353}" type="sibTrans" cxnId="{AE7113E4-36FC-4BDE-B7B4-B2210C2ED6F1}">
      <dgm:prSet/>
      <dgm:spPr/>
      <dgm:t>
        <a:bodyPr/>
        <a:lstStyle/>
        <a:p>
          <a:endParaRPr lang="en-US"/>
        </a:p>
      </dgm:t>
    </dgm:pt>
    <dgm:pt modelId="{900908B4-F4A4-4E8E-91F3-CAB02A7A4EAF}">
      <dgm:prSet/>
      <dgm:spPr/>
      <dgm:t>
        <a:bodyPr/>
        <a:lstStyle/>
        <a:p>
          <a:r>
            <a:rPr lang="ru-RU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Поседувањето на аналитички вештини ви овозможува да ги анализирате работните услови, платите, бенефициите и другите аспекти на договорот. Тоа ќе ви помогне да ги идентификувате слабостите и можностите за подобрување и да ги подготвите вашите аргументи на основа на објективни податоци и информации.</a:t>
          </a:r>
          <a:endParaRPr lang="en-US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B7FCC84-95C1-4246-9787-864988148069}" type="parTrans" cxnId="{2AFE4415-0CB6-44D2-9A37-1CA92D927C76}">
      <dgm:prSet/>
      <dgm:spPr/>
      <dgm:t>
        <a:bodyPr/>
        <a:lstStyle/>
        <a:p>
          <a:endParaRPr lang="en-US"/>
        </a:p>
      </dgm:t>
    </dgm:pt>
    <dgm:pt modelId="{F88C21E5-FAB6-40AF-9FD8-46E79D1366E8}" type="sibTrans" cxnId="{2AFE4415-0CB6-44D2-9A37-1CA92D927C76}">
      <dgm:prSet/>
      <dgm:spPr/>
      <dgm:t>
        <a:bodyPr/>
        <a:lstStyle/>
        <a:p>
          <a:endParaRPr lang="en-US"/>
        </a:p>
      </dgm:t>
    </dgm:pt>
    <dgm:pt modelId="{512DD726-51D7-4F37-9542-6B4865AE0BD0}">
      <dgm:prSet phldrT="[Text]" custT="1"/>
      <dgm:spPr/>
      <dgm:t>
        <a:bodyPr/>
        <a:lstStyle/>
        <a:p>
          <a:r>
            <a: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Колективното договарање вклучува работа како дел од тим. Важно е да бидете способни да работите во тим и да го управувате процесот на преговори. Лидерски вештини, вклучувајќи флексибилност, управување со конфликти и поддршка на другите членови на тимот, можат да помогнат во постигнувањето на колективниот договор</a:t>
          </a:r>
          <a:r>
            <a:rPr lang="ru-RU" sz="1200" dirty="0" smtClean="0"/>
            <a:t>.</a:t>
          </a:r>
          <a:endParaRPr lang="en-US" sz="1200" dirty="0"/>
        </a:p>
      </dgm:t>
    </dgm:pt>
    <dgm:pt modelId="{0C07D6DA-F37B-47A9-A2E0-9632D194BD9B}" type="sibTrans" cxnId="{E3EC220F-D5B1-4054-B8E7-0868D103D939}">
      <dgm:prSet/>
      <dgm:spPr/>
      <dgm:t>
        <a:bodyPr/>
        <a:lstStyle/>
        <a:p>
          <a:endParaRPr lang="en-US"/>
        </a:p>
      </dgm:t>
    </dgm:pt>
    <dgm:pt modelId="{8BC5090C-21C4-4947-B76B-52A35C1C72D8}" type="parTrans" cxnId="{E3EC220F-D5B1-4054-B8E7-0868D103D939}">
      <dgm:prSet/>
      <dgm:spPr/>
      <dgm:t>
        <a:bodyPr/>
        <a:lstStyle/>
        <a:p>
          <a:endParaRPr lang="en-US"/>
        </a:p>
      </dgm:t>
    </dgm:pt>
    <dgm:pt modelId="{1657F4FC-A4DC-41FB-856D-3EA24973020C}" type="pres">
      <dgm:prSet presAssocID="{81CE665B-0A3E-422E-AF6C-5AEF6170602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6984C4A-A2EC-45F0-9320-5792473B940C}" type="pres">
      <dgm:prSet presAssocID="{81CE665B-0A3E-422E-AF6C-5AEF61706027}" presName="bkgdShp" presStyleLbl="alignAccFollowNode1" presStyleIdx="0" presStyleCnt="1" custLinFactNeighborX="-7462" custLinFactNeighborY="42145"/>
      <dgm:spPr/>
    </dgm:pt>
    <dgm:pt modelId="{E0F077D5-1184-4805-AC67-235585214C4A}" type="pres">
      <dgm:prSet presAssocID="{81CE665B-0A3E-422E-AF6C-5AEF61706027}" presName="linComp" presStyleCnt="0"/>
      <dgm:spPr/>
    </dgm:pt>
    <dgm:pt modelId="{06144557-1DAC-450B-9331-93190886D398}" type="pres">
      <dgm:prSet presAssocID="{C8FE9C70-8835-4383-840B-9CABE9F43426}" presName="compNode" presStyleCnt="0"/>
      <dgm:spPr/>
    </dgm:pt>
    <dgm:pt modelId="{5A5113BD-A51A-4B77-B939-7A5E9FF89840}" type="pres">
      <dgm:prSet presAssocID="{C8FE9C70-8835-4383-840B-9CABE9F4342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576D0A-3C92-4EAC-A4A4-91A26FB90C32}" type="pres">
      <dgm:prSet presAssocID="{C8FE9C70-8835-4383-840B-9CABE9F43426}" presName="invisiNode" presStyleLbl="node1" presStyleIdx="0" presStyleCnt="4"/>
      <dgm:spPr/>
    </dgm:pt>
    <dgm:pt modelId="{71E724C5-341F-48AA-B384-D303892EA434}" type="pres">
      <dgm:prSet presAssocID="{C8FE9C70-8835-4383-840B-9CABE9F43426}" presName="imagNode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E3B3D88A-660F-4525-AB70-7E9120F3D065}" type="pres">
      <dgm:prSet presAssocID="{2FD9B02C-4459-49FB-8028-C2CEECD2AC6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191A9D7-1BFC-4A70-886A-61BBF6556839}" type="pres">
      <dgm:prSet presAssocID="{1F893ED5-667B-4FA8-A205-B6EB342F386B}" presName="compNode" presStyleCnt="0"/>
      <dgm:spPr/>
    </dgm:pt>
    <dgm:pt modelId="{B8B9A908-49A6-47CF-BEA3-91184CD2BA55}" type="pres">
      <dgm:prSet presAssocID="{1F893ED5-667B-4FA8-A205-B6EB342F386B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CC1FB6-B1BB-4410-B9EA-DBE7A865B0D7}" type="pres">
      <dgm:prSet presAssocID="{1F893ED5-667B-4FA8-A205-B6EB342F386B}" presName="invisiNode" presStyleLbl="node1" presStyleIdx="1" presStyleCnt="4"/>
      <dgm:spPr/>
    </dgm:pt>
    <dgm:pt modelId="{20B0A583-F574-4D03-8CCD-DFAA762788FA}" type="pres">
      <dgm:prSet presAssocID="{1F893ED5-667B-4FA8-A205-B6EB342F386B}" presName="imagNode" presStyleLbl="fgImgPlac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53A2C3A2-91DB-4F5C-9034-0D8B307068A7}" type="pres">
      <dgm:prSet presAssocID="{9C6CE297-52F6-4D6B-A508-24E3AE0E5353}" presName="sibTrans" presStyleLbl="sibTrans2D1" presStyleIdx="0" presStyleCnt="0"/>
      <dgm:spPr/>
      <dgm:t>
        <a:bodyPr/>
        <a:lstStyle/>
        <a:p>
          <a:endParaRPr lang="en-US"/>
        </a:p>
      </dgm:t>
    </dgm:pt>
    <dgm:pt modelId="{5D52C92A-0EB6-4113-BCEF-FF26E21CC8D3}" type="pres">
      <dgm:prSet presAssocID="{512DD726-51D7-4F37-9542-6B4865AE0BD0}" presName="compNode" presStyleCnt="0"/>
      <dgm:spPr/>
    </dgm:pt>
    <dgm:pt modelId="{F0706D35-65ED-4335-8BE2-81E7E0DC6AD8}" type="pres">
      <dgm:prSet presAssocID="{512DD726-51D7-4F37-9542-6B4865AE0BD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8C7CC2-E79F-4EBD-A541-9A6681ECC433}" type="pres">
      <dgm:prSet presAssocID="{512DD726-51D7-4F37-9542-6B4865AE0BD0}" presName="invisiNode" presStyleLbl="node1" presStyleIdx="2" presStyleCnt="4"/>
      <dgm:spPr/>
    </dgm:pt>
    <dgm:pt modelId="{C0A38F86-0606-47AF-A484-093C8C9042BC}" type="pres">
      <dgm:prSet presAssocID="{512DD726-51D7-4F37-9542-6B4865AE0BD0}" presName="imagNode" presStyleLbl="fgImgPlac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F7C17393-FD81-4A96-80F8-864B07E9DAD5}" type="pres">
      <dgm:prSet presAssocID="{0C07D6DA-F37B-47A9-A2E0-9632D194BD9B}" presName="sibTrans" presStyleLbl="sibTrans2D1" presStyleIdx="0" presStyleCnt="0"/>
      <dgm:spPr/>
      <dgm:t>
        <a:bodyPr/>
        <a:lstStyle/>
        <a:p>
          <a:endParaRPr lang="en-US"/>
        </a:p>
      </dgm:t>
    </dgm:pt>
    <dgm:pt modelId="{08060C57-DAC0-49AD-BE57-2E765FD6214F}" type="pres">
      <dgm:prSet presAssocID="{900908B4-F4A4-4E8E-91F3-CAB02A7A4EAF}" presName="compNode" presStyleCnt="0"/>
      <dgm:spPr/>
    </dgm:pt>
    <dgm:pt modelId="{D3995265-8318-4F39-8AB1-E420D01C87BF}" type="pres">
      <dgm:prSet presAssocID="{900908B4-F4A4-4E8E-91F3-CAB02A7A4EAF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6F5FF6-5545-4843-8542-36BE2DDEE6D3}" type="pres">
      <dgm:prSet presAssocID="{900908B4-F4A4-4E8E-91F3-CAB02A7A4EAF}" presName="invisiNode" presStyleLbl="node1" presStyleIdx="3" presStyleCnt="4"/>
      <dgm:spPr/>
    </dgm:pt>
    <dgm:pt modelId="{4C5D9D8E-3A54-402D-905A-A69DD80485F1}" type="pres">
      <dgm:prSet presAssocID="{900908B4-F4A4-4E8E-91F3-CAB02A7A4EAF}" presName="imagNode" presStyleLbl="fgImgPlac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A83A68A5-7977-454E-B279-53A306FC24CB}" srcId="{81CE665B-0A3E-422E-AF6C-5AEF61706027}" destId="{C8FE9C70-8835-4383-840B-9CABE9F43426}" srcOrd="0" destOrd="0" parTransId="{2BE4E8E7-19DE-4559-9EBD-64F18F943711}" sibTransId="{2FD9B02C-4459-49FB-8028-C2CEECD2AC6C}"/>
    <dgm:cxn modelId="{2AFE4415-0CB6-44D2-9A37-1CA92D927C76}" srcId="{81CE665B-0A3E-422E-AF6C-5AEF61706027}" destId="{900908B4-F4A4-4E8E-91F3-CAB02A7A4EAF}" srcOrd="3" destOrd="0" parTransId="{2B7FCC84-95C1-4246-9787-864988148069}" sibTransId="{F88C21E5-FAB6-40AF-9FD8-46E79D1366E8}"/>
    <dgm:cxn modelId="{B321C5F3-47E4-435D-8CA6-E8B86D255F13}" type="presOf" srcId="{9C6CE297-52F6-4D6B-A508-24E3AE0E5353}" destId="{53A2C3A2-91DB-4F5C-9034-0D8B307068A7}" srcOrd="0" destOrd="0" presId="urn:microsoft.com/office/officeart/2005/8/layout/pList2"/>
    <dgm:cxn modelId="{C1FAA448-3F54-45B8-AB83-54E8C50940F1}" type="presOf" srcId="{81CE665B-0A3E-422E-AF6C-5AEF61706027}" destId="{1657F4FC-A4DC-41FB-856D-3EA24973020C}" srcOrd="0" destOrd="0" presId="urn:microsoft.com/office/officeart/2005/8/layout/pList2"/>
    <dgm:cxn modelId="{E3EC220F-D5B1-4054-B8E7-0868D103D939}" srcId="{81CE665B-0A3E-422E-AF6C-5AEF61706027}" destId="{512DD726-51D7-4F37-9542-6B4865AE0BD0}" srcOrd="2" destOrd="0" parTransId="{8BC5090C-21C4-4947-B76B-52A35C1C72D8}" sibTransId="{0C07D6DA-F37B-47A9-A2E0-9632D194BD9B}"/>
    <dgm:cxn modelId="{AE7113E4-36FC-4BDE-B7B4-B2210C2ED6F1}" srcId="{81CE665B-0A3E-422E-AF6C-5AEF61706027}" destId="{1F893ED5-667B-4FA8-A205-B6EB342F386B}" srcOrd="1" destOrd="0" parTransId="{50950DD8-0E9F-48D1-9FE4-1CBEC8BE345E}" sibTransId="{9C6CE297-52F6-4D6B-A508-24E3AE0E5353}"/>
    <dgm:cxn modelId="{5FC599AD-794C-4119-8F60-1DD4DB2403C7}" type="presOf" srcId="{900908B4-F4A4-4E8E-91F3-CAB02A7A4EAF}" destId="{D3995265-8318-4F39-8AB1-E420D01C87BF}" srcOrd="0" destOrd="0" presId="urn:microsoft.com/office/officeart/2005/8/layout/pList2"/>
    <dgm:cxn modelId="{077993BF-B60F-4F9B-99C5-0646944EF52B}" type="presOf" srcId="{512DD726-51D7-4F37-9542-6B4865AE0BD0}" destId="{F0706D35-65ED-4335-8BE2-81E7E0DC6AD8}" srcOrd="0" destOrd="0" presId="urn:microsoft.com/office/officeart/2005/8/layout/pList2"/>
    <dgm:cxn modelId="{ACF414A4-455E-42D9-834B-EC028E27500C}" type="presOf" srcId="{2FD9B02C-4459-49FB-8028-C2CEECD2AC6C}" destId="{E3B3D88A-660F-4525-AB70-7E9120F3D065}" srcOrd="0" destOrd="0" presId="urn:microsoft.com/office/officeart/2005/8/layout/pList2"/>
    <dgm:cxn modelId="{857275B8-DAC6-4EA1-A848-11B1C5B441B5}" type="presOf" srcId="{0C07D6DA-F37B-47A9-A2E0-9632D194BD9B}" destId="{F7C17393-FD81-4A96-80F8-864B07E9DAD5}" srcOrd="0" destOrd="0" presId="urn:microsoft.com/office/officeart/2005/8/layout/pList2"/>
    <dgm:cxn modelId="{6AE08C2F-0BAC-4C17-B8B0-514991621346}" type="presOf" srcId="{1F893ED5-667B-4FA8-A205-B6EB342F386B}" destId="{B8B9A908-49A6-47CF-BEA3-91184CD2BA55}" srcOrd="0" destOrd="0" presId="urn:microsoft.com/office/officeart/2005/8/layout/pList2"/>
    <dgm:cxn modelId="{4075728E-DAF9-4618-A7D3-2189145FFA69}" type="presOf" srcId="{C8FE9C70-8835-4383-840B-9CABE9F43426}" destId="{5A5113BD-A51A-4B77-B939-7A5E9FF89840}" srcOrd="0" destOrd="0" presId="urn:microsoft.com/office/officeart/2005/8/layout/pList2"/>
    <dgm:cxn modelId="{2681BD5D-B0F6-4DA3-8D8C-899CB4443AE2}" type="presParOf" srcId="{1657F4FC-A4DC-41FB-856D-3EA24973020C}" destId="{16984C4A-A2EC-45F0-9320-5792473B940C}" srcOrd="0" destOrd="0" presId="urn:microsoft.com/office/officeart/2005/8/layout/pList2"/>
    <dgm:cxn modelId="{7DBC6A34-6DC5-48EC-B0EE-56D237FBB19F}" type="presParOf" srcId="{1657F4FC-A4DC-41FB-856D-3EA24973020C}" destId="{E0F077D5-1184-4805-AC67-235585214C4A}" srcOrd="1" destOrd="0" presId="urn:microsoft.com/office/officeart/2005/8/layout/pList2"/>
    <dgm:cxn modelId="{353F24A3-6923-4E16-B009-9653B4CA108D}" type="presParOf" srcId="{E0F077D5-1184-4805-AC67-235585214C4A}" destId="{06144557-1DAC-450B-9331-93190886D398}" srcOrd="0" destOrd="0" presId="urn:microsoft.com/office/officeart/2005/8/layout/pList2"/>
    <dgm:cxn modelId="{0F2B5B74-431E-4239-893B-AB289120A8ED}" type="presParOf" srcId="{06144557-1DAC-450B-9331-93190886D398}" destId="{5A5113BD-A51A-4B77-B939-7A5E9FF89840}" srcOrd="0" destOrd="0" presId="urn:microsoft.com/office/officeart/2005/8/layout/pList2"/>
    <dgm:cxn modelId="{00A8ADFF-2487-4503-AC30-D0E10DC27902}" type="presParOf" srcId="{06144557-1DAC-450B-9331-93190886D398}" destId="{FA576D0A-3C92-4EAC-A4A4-91A26FB90C32}" srcOrd="1" destOrd="0" presId="urn:microsoft.com/office/officeart/2005/8/layout/pList2"/>
    <dgm:cxn modelId="{A816657E-F0E1-4C9E-B55F-4E3619203558}" type="presParOf" srcId="{06144557-1DAC-450B-9331-93190886D398}" destId="{71E724C5-341F-48AA-B384-D303892EA434}" srcOrd="2" destOrd="0" presId="urn:microsoft.com/office/officeart/2005/8/layout/pList2"/>
    <dgm:cxn modelId="{10002611-4BF9-49E1-A685-54656B4E7A08}" type="presParOf" srcId="{E0F077D5-1184-4805-AC67-235585214C4A}" destId="{E3B3D88A-660F-4525-AB70-7E9120F3D065}" srcOrd="1" destOrd="0" presId="urn:microsoft.com/office/officeart/2005/8/layout/pList2"/>
    <dgm:cxn modelId="{851D7B2D-8101-4E3B-8AEA-D8CD01F5DAEF}" type="presParOf" srcId="{E0F077D5-1184-4805-AC67-235585214C4A}" destId="{0191A9D7-1BFC-4A70-886A-61BBF6556839}" srcOrd="2" destOrd="0" presId="urn:microsoft.com/office/officeart/2005/8/layout/pList2"/>
    <dgm:cxn modelId="{EAD89C79-3751-49EC-BC7E-03C95C686BB3}" type="presParOf" srcId="{0191A9D7-1BFC-4A70-886A-61BBF6556839}" destId="{B8B9A908-49A6-47CF-BEA3-91184CD2BA55}" srcOrd="0" destOrd="0" presId="urn:microsoft.com/office/officeart/2005/8/layout/pList2"/>
    <dgm:cxn modelId="{11F21604-35AC-4F45-B4E0-41436D738653}" type="presParOf" srcId="{0191A9D7-1BFC-4A70-886A-61BBF6556839}" destId="{8ECC1FB6-B1BB-4410-B9EA-DBE7A865B0D7}" srcOrd="1" destOrd="0" presId="urn:microsoft.com/office/officeart/2005/8/layout/pList2"/>
    <dgm:cxn modelId="{2B08B904-731F-4E23-A884-945871AE5F02}" type="presParOf" srcId="{0191A9D7-1BFC-4A70-886A-61BBF6556839}" destId="{20B0A583-F574-4D03-8CCD-DFAA762788FA}" srcOrd="2" destOrd="0" presId="urn:microsoft.com/office/officeart/2005/8/layout/pList2"/>
    <dgm:cxn modelId="{39DC05AF-8134-4B9C-9AC0-9393DE5F518C}" type="presParOf" srcId="{E0F077D5-1184-4805-AC67-235585214C4A}" destId="{53A2C3A2-91DB-4F5C-9034-0D8B307068A7}" srcOrd="3" destOrd="0" presId="urn:microsoft.com/office/officeart/2005/8/layout/pList2"/>
    <dgm:cxn modelId="{3156E692-F61B-4D2C-BA0F-38106E20F634}" type="presParOf" srcId="{E0F077D5-1184-4805-AC67-235585214C4A}" destId="{5D52C92A-0EB6-4113-BCEF-FF26E21CC8D3}" srcOrd="4" destOrd="0" presId="urn:microsoft.com/office/officeart/2005/8/layout/pList2"/>
    <dgm:cxn modelId="{23DB9858-ABB1-4DCE-A926-31E37934EB65}" type="presParOf" srcId="{5D52C92A-0EB6-4113-BCEF-FF26E21CC8D3}" destId="{F0706D35-65ED-4335-8BE2-81E7E0DC6AD8}" srcOrd="0" destOrd="0" presId="urn:microsoft.com/office/officeart/2005/8/layout/pList2"/>
    <dgm:cxn modelId="{16935EA4-B3E8-405F-90BD-A544CCFF3F14}" type="presParOf" srcId="{5D52C92A-0EB6-4113-BCEF-FF26E21CC8D3}" destId="{F38C7CC2-E79F-4EBD-A541-9A6681ECC433}" srcOrd="1" destOrd="0" presId="urn:microsoft.com/office/officeart/2005/8/layout/pList2"/>
    <dgm:cxn modelId="{E963A5AD-3C93-4E57-960E-21463B718EA7}" type="presParOf" srcId="{5D52C92A-0EB6-4113-BCEF-FF26E21CC8D3}" destId="{C0A38F86-0606-47AF-A484-093C8C9042BC}" srcOrd="2" destOrd="0" presId="urn:microsoft.com/office/officeart/2005/8/layout/pList2"/>
    <dgm:cxn modelId="{7DC22906-2EDE-4370-A76A-94307C86C98C}" type="presParOf" srcId="{E0F077D5-1184-4805-AC67-235585214C4A}" destId="{F7C17393-FD81-4A96-80F8-864B07E9DAD5}" srcOrd="5" destOrd="0" presId="urn:microsoft.com/office/officeart/2005/8/layout/pList2"/>
    <dgm:cxn modelId="{A4C187CA-6B5C-4516-9C6E-3DF4F7A04A5E}" type="presParOf" srcId="{E0F077D5-1184-4805-AC67-235585214C4A}" destId="{08060C57-DAC0-49AD-BE57-2E765FD6214F}" srcOrd="6" destOrd="0" presId="urn:microsoft.com/office/officeart/2005/8/layout/pList2"/>
    <dgm:cxn modelId="{00D203D7-D9E4-4FB8-ADCD-1CEB17344CD7}" type="presParOf" srcId="{08060C57-DAC0-49AD-BE57-2E765FD6214F}" destId="{D3995265-8318-4F39-8AB1-E420D01C87BF}" srcOrd="0" destOrd="0" presId="urn:microsoft.com/office/officeart/2005/8/layout/pList2"/>
    <dgm:cxn modelId="{25A10EFB-9F78-41C3-97A6-DB76B134C938}" type="presParOf" srcId="{08060C57-DAC0-49AD-BE57-2E765FD6214F}" destId="{BE6F5FF6-5545-4843-8542-36BE2DDEE6D3}" srcOrd="1" destOrd="0" presId="urn:microsoft.com/office/officeart/2005/8/layout/pList2"/>
    <dgm:cxn modelId="{7DA20273-466E-4A46-BB02-6A011752DE87}" type="presParOf" srcId="{08060C57-DAC0-49AD-BE57-2E765FD6214F}" destId="{4C5D9D8E-3A54-402D-905A-A69DD80485F1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116567-4ACB-4536-B3F5-C9E8D188D467}">
      <dsp:nvSpPr>
        <dsp:cNvPr id="0" name=""/>
        <dsp:cNvSpPr/>
      </dsp:nvSpPr>
      <dsp:spPr>
        <a:xfrm rot="5400000">
          <a:off x="5747260" y="-323551"/>
          <a:ext cx="1901355" cy="273262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2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Предвидување на повеќе права од оние кои се веќе утврдени со закон и со гранковен колективен договр</a:t>
          </a:r>
          <a:endParaRPr lang="en-US" sz="12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5787065" y="408975"/>
        <a:ext cx="1821747" cy="1267570"/>
      </dsp:txXfrm>
    </dsp:sp>
    <dsp:sp modelId="{B463A3B8-2856-4E87-B944-DD0BB0415D9E}">
      <dsp:nvSpPr>
        <dsp:cNvPr id="0" name=""/>
        <dsp:cNvSpPr/>
      </dsp:nvSpPr>
      <dsp:spPr>
        <a:xfrm flipV="1">
          <a:off x="6232077" y="956476"/>
          <a:ext cx="1427225" cy="352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3D9DBC-1CFD-48F2-9420-4BA19E80FBFC}">
      <dsp:nvSpPr>
        <dsp:cNvPr id="0" name=""/>
        <dsp:cNvSpPr/>
      </dsp:nvSpPr>
      <dsp:spPr>
        <a:xfrm rot="5400000">
          <a:off x="2812854" y="-239410"/>
          <a:ext cx="1946193" cy="265555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2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Поголема флексибилност при директно преговарање со работодавецот</a:t>
          </a:r>
          <a:endParaRPr lang="en-US" sz="12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2900768" y="439635"/>
        <a:ext cx="1770366" cy="1297462"/>
      </dsp:txXfrm>
    </dsp:sp>
    <dsp:sp modelId="{E3177A42-9C8E-42BE-BE19-7C5C59F91BC2}">
      <dsp:nvSpPr>
        <dsp:cNvPr id="0" name=""/>
        <dsp:cNvSpPr/>
      </dsp:nvSpPr>
      <dsp:spPr>
        <a:xfrm rot="5400000">
          <a:off x="4403243" y="1219812"/>
          <a:ext cx="1749757" cy="240770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6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Колективен договор на ниво на работодавач</a:t>
          </a:r>
          <a:endParaRPr lang="en-US" sz="16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4475555" y="1840410"/>
        <a:ext cx="1605134" cy="1166505"/>
      </dsp:txXfrm>
    </dsp:sp>
    <dsp:sp modelId="{16ABE22F-FA5D-4C7A-A70D-A484DF542591}">
      <dsp:nvSpPr>
        <dsp:cNvPr id="0" name=""/>
        <dsp:cNvSpPr/>
      </dsp:nvSpPr>
      <dsp:spPr>
        <a:xfrm>
          <a:off x="3373016" y="2245056"/>
          <a:ext cx="745854" cy="767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8107F6-DAF3-42A5-AF20-3EEA1C075692}">
      <dsp:nvSpPr>
        <dsp:cNvPr id="0" name=""/>
        <dsp:cNvSpPr/>
      </dsp:nvSpPr>
      <dsp:spPr>
        <a:xfrm rot="5400000">
          <a:off x="6845435" y="2218435"/>
          <a:ext cx="1588363" cy="203565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2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Подобра репутација и односи со заедницата </a:t>
          </a:r>
          <a:endParaRPr lang="en-US" sz="12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6961066" y="2706806"/>
        <a:ext cx="1357102" cy="1058909"/>
      </dsp:txXfrm>
    </dsp:sp>
    <dsp:sp modelId="{350BF400-3285-42F6-8D3F-31A6CBD03D90}">
      <dsp:nvSpPr>
        <dsp:cNvPr id="0" name=""/>
        <dsp:cNvSpPr/>
      </dsp:nvSpPr>
      <dsp:spPr>
        <a:xfrm rot="5400000">
          <a:off x="4596245" y="3055784"/>
          <a:ext cx="1664316" cy="226732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2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Спречување на конфликти и штрајкови во организацијата</a:t>
          </a:r>
          <a:endParaRPr lang="en-US" sz="12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4672629" y="3634673"/>
        <a:ext cx="1511549" cy="1109544"/>
      </dsp:txXfrm>
    </dsp:sp>
    <dsp:sp modelId="{9AD4836A-3760-4CD6-A6C6-E89CD379DD57}">
      <dsp:nvSpPr>
        <dsp:cNvPr id="0" name=""/>
        <dsp:cNvSpPr/>
      </dsp:nvSpPr>
      <dsp:spPr>
        <a:xfrm>
          <a:off x="6232077" y="3822869"/>
          <a:ext cx="1427225" cy="7673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761D98-B7D0-4EFB-BF09-F95ECDEEC1EF}">
      <dsp:nvSpPr>
        <dsp:cNvPr id="0" name=""/>
        <dsp:cNvSpPr/>
      </dsp:nvSpPr>
      <dsp:spPr>
        <a:xfrm rot="5400000">
          <a:off x="2165300" y="2314288"/>
          <a:ext cx="1792600" cy="191868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mk-MK" sz="1200" b="1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Поголема ефикасноство работењето и поголема мотивација на вработените</a:t>
          </a:r>
          <a:endParaRPr lang="en-US" sz="1200" b="1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-5400000">
        <a:off x="2422039" y="2676096"/>
        <a:ext cx="1279122" cy="11950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84C4A-A2EC-45F0-9320-5792473B940C}">
      <dsp:nvSpPr>
        <dsp:cNvPr id="0" name=""/>
        <dsp:cNvSpPr/>
      </dsp:nvSpPr>
      <dsp:spPr>
        <a:xfrm>
          <a:off x="0" y="863551"/>
          <a:ext cx="11389569" cy="204900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E724C5-341F-48AA-B384-D303892EA434}">
      <dsp:nvSpPr>
        <dsp:cNvPr id="0" name=""/>
        <dsp:cNvSpPr/>
      </dsp:nvSpPr>
      <dsp:spPr>
        <a:xfrm>
          <a:off x="344823" y="273200"/>
          <a:ext cx="2488353" cy="150260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5113BD-A51A-4B77-B939-7A5E9FF89840}">
      <dsp:nvSpPr>
        <dsp:cNvPr id="0" name=""/>
        <dsp:cNvSpPr/>
      </dsp:nvSpPr>
      <dsp:spPr>
        <a:xfrm rot="10800000">
          <a:off x="344823" y="2049002"/>
          <a:ext cx="2488353" cy="25043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Добрата комуникација е од критична важност. Треба да бидете во можност да ефикасно комуницирате вашите ставови, потреби и предлози на работодавачот. Исто така, треба да бидете отворени за слушање на ставовите и аргументите на работодавачот</a:t>
          </a:r>
          <a:endParaRPr lang="en-US" sz="1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10800000">
        <a:off x="421348" y="2049002"/>
        <a:ext cx="2335303" cy="2427810"/>
      </dsp:txXfrm>
    </dsp:sp>
    <dsp:sp modelId="{20B0A583-F574-4D03-8CCD-DFAA762788FA}">
      <dsp:nvSpPr>
        <dsp:cNvPr id="0" name=""/>
        <dsp:cNvSpPr/>
      </dsp:nvSpPr>
      <dsp:spPr>
        <a:xfrm>
          <a:off x="3082012" y="273200"/>
          <a:ext cx="2488353" cy="150260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B9A908-49A6-47CF-BEA3-91184CD2BA55}">
      <dsp:nvSpPr>
        <dsp:cNvPr id="0" name=""/>
        <dsp:cNvSpPr/>
      </dsp:nvSpPr>
      <dsp:spPr>
        <a:xfrm rot="10800000">
          <a:off x="3082012" y="2049002"/>
          <a:ext cx="2488353" cy="25043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Вештините за преговори се суштински за постигнување на заеднички решенија. Треба да бидете способни да поставувате реални цели и да преговарате со работодавачот за да се достигне компромис. Важно е да разберете приоритетите и интересите на сите страни и да бидете креативни во барањето на решенија кои ги задоволуваат потребите на и двата дела</a:t>
          </a:r>
          <a:endParaRPr lang="en-US" sz="1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10800000">
        <a:off x="3158537" y="2049002"/>
        <a:ext cx="2335303" cy="2427810"/>
      </dsp:txXfrm>
    </dsp:sp>
    <dsp:sp modelId="{C0A38F86-0606-47AF-A484-093C8C9042BC}">
      <dsp:nvSpPr>
        <dsp:cNvPr id="0" name=""/>
        <dsp:cNvSpPr/>
      </dsp:nvSpPr>
      <dsp:spPr>
        <a:xfrm>
          <a:off x="5819202" y="273200"/>
          <a:ext cx="2488353" cy="150260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706D35-65ED-4335-8BE2-81E7E0DC6AD8}">
      <dsp:nvSpPr>
        <dsp:cNvPr id="0" name=""/>
        <dsp:cNvSpPr/>
      </dsp:nvSpPr>
      <dsp:spPr>
        <a:xfrm rot="10800000">
          <a:off x="5819202" y="2049002"/>
          <a:ext cx="2488353" cy="25043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Колективното договарање вклучува работа како дел од тим. Важно е да бидете способни да работите во тим и да го управувате процесот на преговори. Лидерски вештини, вклучувајќи флексибилност, управување со конфликти и поддршка на другите членови на тимот, можат да помогнат во постигнувањето на колективниот договор</a:t>
          </a:r>
          <a:r>
            <a:rPr lang="ru-RU" sz="1200" kern="1200" dirty="0" smtClean="0"/>
            <a:t>.</a:t>
          </a:r>
          <a:endParaRPr lang="en-US" sz="1200" kern="1200" dirty="0"/>
        </a:p>
      </dsp:txBody>
      <dsp:txXfrm rot="10800000">
        <a:off x="5895727" y="2049002"/>
        <a:ext cx="2335303" cy="2427810"/>
      </dsp:txXfrm>
    </dsp:sp>
    <dsp:sp modelId="{4C5D9D8E-3A54-402D-905A-A69DD80485F1}">
      <dsp:nvSpPr>
        <dsp:cNvPr id="0" name=""/>
        <dsp:cNvSpPr/>
      </dsp:nvSpPr>
      <dsp:spPr>
        <a:xfrm>
          <a:off x="8556391" y="273200"/>
          <a:ext cx="2488353" cy="150260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995265-8318-4F39-8AB1-E420D01C87BF}">
      <dsp:nvSpPr>
        <dsp:cNvPr id="0" name=""/>
        <dsp:cNvSpPr/>
      </dsp:nvSpPr>
      <dsp:spPr>
        <a:xfrm rot="10800000">
          <a:off x="8556391" y="2049002"/>
          <a:ext cx="2488353" cy="250433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Поседувањето на аналитички вештини ви овозможува да ги анализирате работните услови, платите, бенефициите и другите аспекти на договорот. Тоа ќе ви помогне да ги идентификувате слабостите и можностите за подобрување и да ги подготвите вашите аргументи на основа на објективни податоци и информации.</a:t>
          </a:r>
          <a:endParaRPr lang="en-US" sz="1200" kern="120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sp:txBody>
      <dsp:txXfrm rot="10800000">
        <a:off x="8632916" y="2049002"/>
        <a:ext cx="2335303" cy="24278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0A53D061-3C67-497B-B86C-849A391C6C4D}" type="datetimeFigureOut">
              <a:rPr lang="en-US" smtClean="0"/>
              <a:t>14.07.2023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EBC0D12-05E9-44B7-9DDD-9ACDBFF3F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07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D061-3C67-497B-B86C-849A391C6C4D}" type="datetimeFigureOut">
              <a:rPr lang="en-US" smtClean="0"/>
              <a:t>14.07.2023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0D12-05E9-44B7-9DDD-9ACDBFF3F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70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D061-3C67-497B-B86C-849A391C6C4D}" type="datetimeFigureOut">
              <a:rPr lang="en-US" smtClean="0"/>
              <a:t>14.07.2023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0D12-05E9-44B7-9DDD-9ACDBFF3F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358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D061-3C67-497B-B86C-849A391C6C4D}" type="datetimeFigureOut">
              <a:rPr lang="en-US" smtClean="0"/>
              <a:t>14.07.2023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0D12-05E9-44B7-9DDD-9ACDBFF3F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699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A53D061-3C67-497B-B86C-849A391C6C4D}" type="datetimeFigureOut">
              <a:rPr lang="en-US" smtClean="0"/>
              <a:t>14.07.2023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EBC0D12-05E9-44B7-9DDD-9ACDBFF3F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01473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D061-3C67-497B-B86C-849A391C6C4D}" type="datetimeFigureOut">
              <a:rPr lang="en-US" smtClean="0"/>
              <a:t>14.07.2023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0D12-05E9-44B7-9DDD-9ACDBFF3F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117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D061-3C67-497B-B86C-849A391C6C4D}" type="datetimeFigureOut">
              <a:rPr lang="en-US" smtClean="0"/>
              <a:t>14.07.2023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0D12-05E9-44B7-9DDD-9ACDBFF3F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49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D061-3C67-497B-B86C-849A391C6C4D}" type="datetimeFigureOut">
              <a:rPr lang="en-US" smtClean="0"/>
              <a:t>14.07.2023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0D12-05E9-44B7-9DDD-9ACDBFF3F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042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D061-3C67-497B-B86C-849A391C6C4D}" type="datetimeFigureOut">
              <a:rPr lang="en-US" smtClean="0"/>
              <a:t>14.07.2023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C0D12-05E9-44B7-9DDD-9ACDBFF3F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501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3D061-3C67-497B-B86C-849A391C6C4D}" type="datetimeFigureOut">
              <a:rPr lang="en-US" smtClean="0"/>
              <a:t>14.07.2023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EBC0D12-05E9-44B7-9DDD-9ACDBFF3F1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15189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0A53D061-3C67-497B-B86C-849A391C6C4D}" type="datetimeFigureOut">
              <a:rPr lang="en-US" smtClean="0"/>
              <a:t>14.07.2023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EBC0D12-05E9-44B7-9DDD-9ACDBFF3F10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32440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A53D061-3C67-497B-B86C-849A391C6C4D}" type="datetimeFigureOut">
              <a:rPr lang="en-US" smtClean="0"/>
              <a:t>14.07.2023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EBC0D12-05E9-44B7-9DDD-9ACDBFF3F10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13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ntica_p@yahoo.com" TargetMode="External"/><Relationship Id="rId2" Type="http://schemas.openxmlformats.org/officeDocument/2006/relationships/hyperlink" Target="mailto:panevaa@nbrm.m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1278294"/>
            <a:ext cx="9068586" cy="3403769"/>
          </a:xfrm>
        </p:spPr>
        <p:txBody>
          <a:bodyPr/>
          <a:lstStyle/>
          <a:p>
            <a:r>
              <a:rPr lang="mk-MK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mk-MK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mk-MK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mk-MK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mk-MK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mk-MK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mk-MK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ЗНАЧЕЊЕТО НА Колективни договори во финансискиот сектор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mk-MK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 Македониј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mk-MK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со осврт и на регионот</a:t>
            </a:r>
            <a:endParaRPr lang="en-US" sz="3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438650"/>
            <a:ext cx="9070848" cy="700614"/>
          </a:xfrm>
        </p:spPr>
        <p:txBody>
          <a:bodyPr>
            <a:normAutofit lnSpcReduction="10000"/>
          </a:bodyPr>
          <a:lstStyle/>
          <a:p>
            <a:r>
              <a:rPr lang="mk-MK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Антица Панева Петрова</a:t>
            </a:r>
          </a:p>
          <a:p>
            <a:r>
              <a:rPr lang="en-US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/>
              </a:rPr>
              <a:t>panevaa@nbrm.mk</a:t>
            </a:r>
            <a:endParaRPr lang="en-US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a</a:t>
            </a:r>
            <a:r>
              <a:rPr lang="en-US" sz="11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ntica_p@yahoo.com</a:t>
            </a:r>
            <a:endParaRPr lang="en-US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1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303" y="1278294"/>
            <a:ext cx="5033396" cy="1539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902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Примена на колективните договори во финансискиот сектор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Колективниот договор е најдобар начин преку кој ќе се подобрат и заштитат правата на работниците и ќе се обезбеди конзистентност и сигурност во правилна примена на истите, но во пракса постојат и други начини на кои синдикалните организации можат да влијаат за подобрување на условите на вработените.</a:t>
            </a:r>
            <a:endParaRPr lang="mk-MK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Координирани активности во соработка со раководството на институцијата – организирање настани за вработените, обезбедување на поволности преку синдикалната организација – попусти и слично.</a:t>
            </a:r>
          </a:p>
          <a:p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Соработка со раководството и Дирекцијата за човечки ресурси во насока на измена на интерните регулативи со предвидување можности за вработените како флексибилно работно време, часови за приватен излез, слободни денови, работа од дома и слично.</a:t>
            </a:r>
          </a:p>
          <a:p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Овој начин на дејствување бара добра соработка со раководството, нивно навремено информирање и почитување на нивниоте ставови, но истовремено и обебзедување на доволно аргументи за јасно изразување и презентирање на своите барања.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443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Колективни договори во финансискиот сектор во регионот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Србија, Црна Гора и Босна и Херцеговина – немаат гранков колективен договор од областа на финансиксиот сектор</a:t>
            </a:r>
          </a:p>
          <a:p>
            <a:pPr marL="0" indent="0">
              <a:buNone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</a:t>
            </a:r>
            <a:endParaRPr lang="mk-MK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mk-MK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Во Република Србија сеуште не е формиран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mk-MK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Унија </a:t>
            </a: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работодавачи од финансискиот сектор кое би требало да биде спротивна страна на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Самосто</a:t>
            </a: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јниот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синдикат на вработени во банки, осигурителни компании и други финансиски организации на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Србија (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BOFOS).</a:t>
            </a:r>
          </a:p>
          <a:p>
            <a:pPr marL="0" indent="0" algn="just">
              <a:buNone/>
            </a:pP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305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335" y="-85195"/>
            <a:ext cx="10058400" cy="1371600"/>
          </a:xfrm>
        </p:spPr>
        <p:txBody>
          <a:bodyPr>
            <a:noAutofit/>
          </a:bodyPr>
          <a:lstStyle/>
          <a:p>
            <a:r>
              <a:rPr lang="mk-MK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Компаративни податоци од поединечните Колективни договори на некои од членките во 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BOFOS</a:t>
            </a:r>
            <a:r>
              <a:rPr lang="mk-MK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банки во Србија</a:t>
            </a:r>
            <a:endParaRPr lang="en-US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0856186"/>
              </p:ext>
            </p:extLst>
          </p:nvPr>
        </p:nvGraphicFramePr>
        <p:xfrm>
          <a:off x="460307" y="815812"/>
          <a:ext cx="11156305" cy="5677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211">
                  <a:extLst>
                    <a:ext uri="{9D8B030D-6E8A-4147-A177-3AD203B41FA5}">
                      <a16:colId xmlns:a16="http://schemas.microsoft.com/office/drawing/2014/main" val="550837087"/>
                    </a:ext>
                  </a:extLst>
                </a:gridCol>
                <a:gridCol w="2649894">
                  <a:extLst>
                    <a:ext uri="{9D8B030D-6E8A-4147-A177-3AD203B41FA5}">
                      <a16:colId xmlns:a16="http://schemas.microsoft.com/office/drawing/2014/main" val="1129483310"/>
                    </a:ext>
                  </a:extLst>
                </a:gridCol>
                <a:gridCol w="1698172">
                  <a:extLst>
                    <a:ext uri="{9D8B030D-6E8A-4147-A177-3AD203B41FA5}">
                      <a16:colId xmlns:a16="http://schemas.microsoft.com/office/drawing/2014/main" val="4265659191"/>
                    </a:ext>
                  </a:extLst>
                </a:gridCol>
                <a:gridCol w="2836506">
                  <a:extLst>
                    <a:ext uri="{9D8B030D-6E8A-4147-A177-3AD203B41FA5}">
                      <a16:colId xmlns:a16="http://schemas.microsoft.com/office/drawing/2014/main" val="1528877037"/>
                    </a:ext>
                  </a:extLst>
                </a:gridCol>
                <a:gridCol w="2780522">
                  <a:extLst>
                    <a:ext uri="{9D8B030D-6E8A-4147-A177-3AD203B41FA5}">
                      <a16:colId xmlns:a16="http://schemas.microsoft.com/office/drawing/2014/main" val="1577359669"/>
                    </a:ext>
                  </a:extLst>
                </a:gridCol>
              </a:tblGrid>
              <a:tr h="854368">
                <a:tc>
                  <a:txBody>
                    <a:bodyPr/>
                    <a:lstStyle/>
                    <a:p>
                      <a:r>
                        <a:rPr lang="mk-MK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Компанија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Регрес, нето износ и како се плаќа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Топол оброк, бруто износ и како се плаќа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Минимална плата, износ на бруто минимална плата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Фонд за солидарност, ако има буџетска сума и како се распределува 3,6,12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06136"/>
                  </a:ext>
                </a:extLst>
              </a:tr>
              <a:tr h="1478265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ERSTE</a:t>
                      </a:r>
                      <a:endParaRPr lang="en-US" sz="11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 висина на просечната основна бруто плата во Банката зголемена за топол оброк и минат труд во претходниот месец во однос на месецот кога се плаќа.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12.000 </a:t>
                      </a:r>
                      <a:r>
                        <a:rPr lang="en-US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RSD</a:t>
                      </a:r>
                      <a:r>
                        <a:rPr lang="en-US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mk-MK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бруто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Имаат платежни групи (основата</a:t>
                      </a:r>
                      <a:r>
                        <a:rPr lang="ru-RU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е 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ПЛ.R) и се однесува на основната плата</a:t>
                      </a:r>
                    </a:p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ПЛ.R – изнесува</a:t>
                      </a:r>
                      <a:r>
                        <a:rPr lang="ru-RU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м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инимална цена на трудот во Србија</a:t>
                      </a:r>
                    </a:p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II Пл.група - 59.730 </a:t>
                      </a:r>
                      <a:r>
                        <a:rPr lang="en-US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RSD</a:t>
                      </a:r>
                      <a:endParaRPr lang="ru-RU" sz="10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III Пл.</a:t>
                      </a:r>
                      <a:r>
                        <a:rPr lang="mk-MK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група</a:t>
                      </a:r>
                      <a:r>
                        <a:rPr lang="mk-MK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-63.000 </a:t>
                      </a:r>
                      <a:r>
                        <a:rPr lang="en-US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RSD</a:t>
                      </a:r>
                      <a:endParaRPr lang="ru-RU" sz="10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IV</a:t>
                      </a:r>
                      <a:r>
                        <a:rPr lang="en-US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Пл.група -114.480</a:t>
                      </a:r>
                      <a:r>
                        <a:rPr lang="en-US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RSD</a:t>
                      </a:r>
                      <a:endParaRPr lang="ru-RU" sz="10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r>
                        <a:rPr lang="en-US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Пл.група -270.000</a:t>
                      </a:r>
                      <a:r>
                        <a:rPr lang="en-US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RSD</a:t>
                      </a:r>
                      <a:endParaRPr lang="ru-RU" sz="10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VI</a:t>
                      </a:r>
                      <a:r>
                        <a:rPr lang="en-US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Пл.група -410.400</a:t>
                      </a:r>
                      <a:r>
                        <a:rPr lang="en-US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RSD</a:t>
                      </a:r>
                      <a:endParaRPr lang="ru-RU" sz="10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Секој месец се издвојува најмалку 0,15% од масата на исплатените плати, се плаќа</a:t>
                      </a:r>
                    </a:p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потреби за спречување на работна попреченост и рекреација на вработените, во договор со Синдикатот.</a:t>
                      </a:r>
                    </a:p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Покрај тоа, работодавачот плаќа сол.помош до износ кој не се оданочува, а на барање и предлог на ЧР.</a:t>
                      </a:r>
                      <a:r>
                        <a:rPr lang="ru-RU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Може да биде и до 2 пати од просечната плата во Србија.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829910"/>
                  </a:ext>
                </a:extLst>
              </a:tr>
              <a:tr h="718868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NBS</a:t>
                      </a:r>
                      <a:endParaRPr lang="en-US" sz="11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 висина на просечната плата во НБС во месецот што претходи на исплатата.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 висина од 20% од просечната плата во Р</a:t>
                      </a:r>
                      <a:r>
                        <a:rPr lang="mk-MK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епублика</a:t>
                      </a:r>
                      <a:r>
                        <a:rPr lang="mk-MK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Србија.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Платата се утврдува со множење на висината на основната плата што ја одредува гувернерот со коефициентите</a:t>
                      </a:r>
                    </a:p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одредени работни места.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Има само провизија за солидарна помош која се доделува во висина на просечната месечна плата во НБС, но само за болести. Буџет не е утврден, се издвојува по потреба.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182778"/>
                  </a:ext>
                </a:extLst>
              </a:tr>
              <a:tr h="1602477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NLBKB</a:t>
                      </a:r>
                      <a:endParaRPr lang="en-US" sz="11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 висина од 1/12 од просечната плата во Србија месечно.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 висина од 20% од просечната плата во Република Србија.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Заработката се определува како производ на цената на трудот, која изнесува 25.000 </a:t>
                      </a:r>
                      <a:r>
                        <a:rPr lang="en-US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RSD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 коефициенти за одредени работни места,</a:t>
                      </a:r>
                    </a:p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Од најмалку бараните работни места, мин.</a:t>
                      </a:r>
                      <a:r>
                        <a:rPr lang="en-US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25.000</a:t>
                      </a:r>
                      <a:r>
                        <a:rPr lang="en-US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 коефициент (1.5-3.20), соработник 25.000</a:t>
                      </a:r>
                      <a:r>
                        <a:rPr lang="en-US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x соработник (2-5), стручен соработник, 25.000x</a:t>
                      </a:r>
                      <a:r>
                        <a:rPr lang="en-US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коефициент (3-6,80) и виш соработник 25.000x</a:t>
                      </a:r>
                      <a:r>
                        <a:rPr lang="en-US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коефициент (4 -. 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Нема</a:t>
                      </a:r>
                      <a:r>
                        <a:rPr lang="ru-RU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посебен фонд.</a:t>
                      </a:r>
                    </a:p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Работодавачот може да одобри согласно планот во Буџетот.</a:t>
                      </a:r>
                    </a:p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Износот зависи од намената и висината на приходот на работникот.</a:t>
                      </a:r>
                      <a:r>
                        <a:rPr lang="ru-RU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Некој просек е во износ од 2 просечни плати во Банката по вработен, за лекување во странство во просек до 5.000 евра макс.10.000 евра.</a:t>
                      </a:r>
                    </a:p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ортопедски помагала до 1000 евра.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698986"/>
                  </a:ext>
                </a:extLst>
              </a:tr>
              <a:tr h="889413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BB</a:t>
                      </a:r>
                      <a:endParaRPr lang="en-US" sz="11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 висина на просечната дневна плата во Србија, во два дела, во првиот и последниот квартал од 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годинава.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 висина од 20% од просечната плата во Србија.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Основната плата се добива со множење на цената на трудот, која изнесува 19.290 </a:t>
                      </a:r>
                      <a:r>
                        <a:rPr lang="en-US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RSD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бруто, со коефициентите</a:t>
                      </a:r>
                      <a:r>
                        <a:rPr lang="en-US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 </a:t>
                      </a:r>
                      <a:r>
                        <a:rPr lang="mk-MK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а поединечни позиции кои се движат од 2,5 до 7, каде 7 е за директор на секторот.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Секој месец работодавачот издвојува 0,5% од бруто платата за плати, велат од Комисијата</a:t>
                      </a:r>
                    </a:p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Составен од 2 претставници на синдикатот и 1 претставник на работодавачот.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086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360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165782"/>
              </p:ext>
            </p:extLst>
          </p:nvPr>
        </p:nvGraphicFramePr>
        <p:xfrm>
          <a:off x="357670" y="265637"/>
          <a:ext cx="11156305" cy="6119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211">
                  <a:extLst>
                    <a:ext uri="{9D8B030D-6E8A-4147-A177-3AD203B41FA5}">
                      <a16:colId xmlns:a16="http://schemas.microsoft.com/office/drawing/2014/main" val="550837087"/>
                    </a:ext>
                  </a:extLst>
                </a:gridCol>
                <a:gridCol w="2649894">
                  <a:extLst>
                    <a:ext uri="{9D8B030D-6E8A-4147-A177-3AD203B41FA5}">
                      <a16:colId xmlns:a16="http://schemas.microsoft.com/office/drawing/2014/main" val="1129483310"/>
                    </a:ext>
                  </a:extLst>
                </a:gridCol>
                <a:gridCol w="1782147">
                  <a:extLst>
                    <a:ext uri="{9D8B030D-6E8A-4147-A177-3AD203B41FA5}">
                      <a16:colId xmlns:a16="http://schemas.microsoft.com/office/drawing/2014/main" val="4265659191"/>
                    </a:ext>
                  </a:extLst>
                </a:gridCol>
                <a:gridCol w="2752531">
                  <a:extLst>
                    <a:ext uri="{9D8B030D-6E8A-4147-A177-3AD203B41FA5}">
                      <a16:colId xmlns:a16="http://schemas.microsoft.com/office/drawing/2014/main" val="1528877037"/>
                    </a:ext>
                  </a:extLst>
                </a:gridCol>
                <a:gridCol w="2780522">
                  <a:extLst>
                    <a:ext uri="{9D8B030D-6E8A-4147-A177-3AD203B41FA5}">
                      <a16:colId xmlns:a16="http://schemas.microsoft.com/office/drawing/2014/main" val="1577359669"/>
                    </a:ext>
                  </a:extLst>
                </a:gridCol>
              </a:tblGrid>
              <a:tr h="854368">
                <a:tc>
                  <a:txBody>
                    <a:bodyPr/>
                    <a:lstStyle/>
                    <a:p>
                      <a:r>
                        <a:rPr lang="mk-MK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Компанија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Смрт на близок член на семејството, 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 smtClean="0"/>
                    </a:p>
                    <a:p>
                      <a:r>
                        <a:rPr lang="mk-MK" sz="1000" dirty="0" smtClean="0"/>
                        <a:t>Раѓање на дете, 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Јубилејна</a:t>
                      </a:r>
                      <a:r>
                        <a:rPr lang="ru-RU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награда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Деца до колку години и во колкава сума Божиќ, Новогодишен подарок (пакети)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906136"/>
                  </a:ext>
                </a:extLst>
              </a:tr>
              <a:tr h="1478265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ERSTE</a:t>
                      </a:r>
                      <a:endParaRPr lang="en-US" sz="11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 износ ослободен од данок, макс. до 2 пати поголема од просечната плата во Србија.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Согласно Одлуката на Извршен</a:t>
                      </a:r>
                      <a:r>
                        <a:rPr lang="mk-MK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mk-MK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Одбор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k-MK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10 години во висина од 1 просечна плата во Банката За 20 години во висина од 2 просечни плати во Банката За 30,40 години, во износ од 3 просечни плати во Банката</a:t>
                      </a:r>
                      <a:endParaRPr lang="ru-RU" sz="10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 10 години, според решението на ИО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829910"/>
                  </a:ext>
                </a:extLst>
              </a:tr>
              <a:tr h="718868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NBS</a:t>
                      </a:r>
                      <a:endParaRPr lang="en-US" sz="11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Просечната месечна плата на НБС за секоја година за која се исплаќа, за 2023 година, е утврдена на 87.799 </a:t>
                      </a:r>
                      <a:r>
                        <a:rPr lang="en-US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RSD</a:t>
                      </a:r>
                      <a:r>
                        <a:rPr lang="mk-MK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.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 зависност од:</a:t>
                      </a:r>
                    </a:p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Прво дете од две НБС просечни</a:t>
                      </a:r>
                      <a:r>
                        <a:rPr lang="ru-RU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плати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за месецот во кој е родено детето,</a:t>
                      </a:r>
                      <a:r>
                        <a:rPr lang="ru-RU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Второ дете три просечни НБС плати за месецот во кој е родено детето</a:t>
                      </a:r>
                      <a:r>
                        <a:rPr lang="ru-RU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 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Третото дете ќе добие просечна НБС плата за месецот во кој е родено детето.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10 години - една просечна плата за претходниот месец</a:t>
                      </a:r>
                    </a:p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20 години, две просечни заработувачки за претходниот месец</a:t>
                      </a:r>
                    </a:p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30 години, три просечни заработувачки за претходниот месец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Деца до 10 години ваучер за пакет лани околу 8000 вредност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182778"/>
                  </a:ext>
                </a:extLst>
              </a:tr>
              <a:tr h="1129621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NLBKB</a:t>
                      </a:r>
                      <a:endParaRPr lang="en-US" sz="11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смрт на член на потесното семејство до ослободен од данок.</a:t>
                      </a:r>
                    </a:p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смрт на вработен, Банката исплаќа 3 просечни плати на Банката на член од потесното семејство.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едно дете, противвредност од 200 евра.За истовремено раѓање на две или повеќе деца, противвредност од 500 евра.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 К</a:t>
                      </a:r>
                      <a:r>
                        <a:rPr lang="mk-MK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не се предвидени, но работодавачот почнал да плаќа</a:t>
                      </a:r>
                    </a:p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Од 1.1.2023 година, посимболично, за 10 години, противвредност од 100 евра,</a:t>
                      </a:r>
                    </a:p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За 20 години, противвредност од 200 евра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Не е </a:t>
                      </a:r>
                      <a:r>
                        <a:rPr lang="ru-RU" sz="100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во КД, 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но работодавачот доброволно одобрува за деца до 10 години во износ од неоданочива сума,</a:t>
                      </a:r>
                      <a:r>
                        <a:rPr lang="ru-RU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к</a:t>
                      </a:r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оја беше нешто повеќе од 11.000 последен пат, но во форма на ваучери на Dexico.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2698986"/>
                  </a:ext>
                </a:extLst>
              </a:tr>
              <a:tr h="889413"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BB</a:t>
                      </a:r>
                      <a:endParaRPr lang="en-US" sz="11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 висината на просечната плата во ББ или висината на сметката, доколку тоа е поповолно.Тие плаќаат и за смрт на родител на вработен и на ББ пензионер, до износ кој не се оданочува.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Ова се исплатува и утврдува со посебно решение, не е дефинирана точната сума. 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 2 просечни плати во ББ, за секои завршени 10 години.</a:t>
                      </a:r>
                    </a:p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Истото може да се направи и за јубилејните прослави на ББ.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До 15 години</a:t>
                      </a:r>
                      <a:r>
                        <a:rPr lang="ru-RU" sz="10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во износ од неоданочива сума.</a:t>
                      </a:r>
                      <a:endParaRPr lang="en-US" sz="10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20864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8195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Колективни договори во финансискиот сектор во регионот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k-MK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Постои иницијатива за да се ф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ормира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заеднички експертски тим од синдикатите од финансискиот сектор од Македонија, Хрватска, Црна Гора, Србија, Б и Х – Република Српска и Бугарија, со цел да се изработи единствен колективен договор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овие земји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Идејата за заеднички колективен договор потекна </a:t>
            </a:r>
            <a:r>
              <a:rPr lang="ru-RU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 </a:t>
            </a:r>
            <a:r>
              <a:rPr lang="ru-RU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Белград, на Првата Конференција на синдикатите на банките и финансиските организации на ЈИЕ. Банкарските синдикати сметаат дека колективниот договор ќе има поголема тежина и важност поради меѓународниот карактер. Експертскиот тим има задача да ги обработи постојните колективни договори на банкарите од шесте земји и на нивна основа да изработи еден универзален.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233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261" y="348964"/>
            <a:ext cx="10058400" cy="3931920"/>
          </a:xfrm>
        </p:spPr>
        <p:txBody>
          <a:bodyPr>
            <a:noAutofit/>
          </a:bodyPr>
          <a:lstStyle/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 Европската унија постојат неколку значајни легислативни мерки поврзани со заштита на правата на работниците. Некои од најзначајните се:</a:t>
            </a:r>
          </a:p>
          <a:p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Директивата за работното време (Working Time 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Directive</a:t>
            </a:r>
            <a:r>
              <a:rPr lang="en-US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1993 </a:t>
            </a:r>
            <a:r>
              <a:rPr lang="mk-MK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година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):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Како што беше споменато претходно, оваа директива ги регулира работното време, минималните одмори и максималното работно време на работниците во Европската унија.</a:t>
            </a:r>
          </a:p>
          <a:p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Директивата за рамнотежа во работата (Equal Treatment 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Directive 2006 година):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Оваа директива претставува законодавен рамкир за превенција и забрана на дискриминацијата во врска со полот, расата, верските убедувања, возраста, инвалидноста и сексуалната ориентација на работните места.</a:t>
            </a:r>
          </a:p>
          <a:p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Директивата за информација и консултации на работниците (Information and Consultation 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Directive 2002 година):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Оваа директива ја гарантира правото на работниците да бидат информирани и консултирани во случај на промени во организацијата и работните услови.</a:t>
            </a:r>
          </a:p>
          <a:p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Директивата за заштита на работниците при преструктурирање (Directive on Collective 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Redundancies 1998 година):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Оваа директива обезбедува правна заштита на работниците во случај на колективни откази и преструктурирања на компаниите.</a:t>
            </a:r>
          </a:p>
          <a:p>
            <a:endParaRPr lang="ru-RU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Директивата за рамнотежа на минималната плата (Directive on Transparent and Predictable Working </a:t>
            </a:r>
            <a:r>
              <a:rPr lang="ru-RU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Conditions 2019 година): </a:t>
            </a:r>
            <a:r>
              <a:rPr lang="ru-RU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Оваа нова директива, прифатена во 2019 година, има за цел да ги подобри условите на работа, вклучувајќи ги и минималната плата, за работниците во Европската унија.</a:t>
            </a:r>
            <a:endParaRPr lang="en-US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777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522514"/>
            <a:ext cx="10058400" cy="5512526"/>
          </a:xfrm>
        </p:spPr>
        <p:txBody>
          <a:bodyPr/>
          <a:lstStyle/>
          <a:p>
            <a:endParaRPr lang="mk-MK" dirty="0" smtClean="0"/>
          </a:p>
          <a:p>
            <a:endParaRPr lang="mk-MK" dirty="0"/>
          </a:p>
          <a:p>
            <a:endParaRPr lang="mk-MK" dirty="0" smtClean="0"/>
          </a:p>
          <a:p>
            <a:endParaRPr lang="mk-MK" dirty="0"/>
          </a:p>
          <a:p>
            <a:endParaRPr lang="mk-MK" dirty="0" smtClean="0"/>
          </a:p>
          <a:p>
            <a:endParaRPr lang="mk-MK" dirty="0"/>
          </a:p>
          <a:p>
            <a:endParaRPr lang="mk-MK" dirty="0" smtClean="0"/>
          </a:p>
          <a:p>
            <a:r>
              <a:rPr lang="mk-MK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Колективните договори се од исклучителна важност за унапредување и заштита на правата на работниците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r>
              <a:rPr lang="mk-MK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Постојат неколку видови на Колективни договори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r>
              <a:rPr lang="mk-MK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Процесот на преговарање </a:t>
            </a:r>
            <a:r>
              <a:rPr lang="mk-MK" sz="200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знае да биде </a:t>
            </a:r>
            <a:r>
              <a:rPr lang="mk-MK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тежок и потребни се одредени вештини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r>
              <a:rPr lang="mk-MK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Постои можност да се заобиколи Колективниот договор со подобрување на интерната регулатива на компанијата.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418660"/>
            <a:ext cx="3107093" cy="2483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21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mk-MK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Благодарам за вниманието !</a:t>
            </a: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Прашања и тема за дискусија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739" y="1707502"/>
            <a:ext cx="10229461" cy="4280885"/>
          </a:xfrm>
        </p:spPr>
        <p:txBody>
          <a:bodyPr/>
          <a:lstStyle/>
          <a:p>
            <a:endParaRPr lang="mk-MK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Дали вашата компанија има донесено поединечен Колективен договор?</a:t>
            </a:r>
          </a:p>
          <a:p>
            <a:endParaRPr lang="mk-MK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Дали сте во преговори за донесување на колективниот договор?</a:t>
            </a:r>
          </a:p>
          <a:p>
            <a:pPr marL="0" indent="0">
              <a:buNone/>
            </a:pP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mk-MK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Кои поволности сметате дека се најважни да се предвидат во колективните договори во финансискиот сектор за да се унапредат правата на работниците во овој сектор?</a:t>
            </a: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4090" y="4646644"/>
            <a:ext cx="3153747" cy="1847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325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k-MK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Вовед во колективните договори: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олективниот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 е инструмент кој овозможува работниците и работодавачите да се договорат околу условите на работа и работните права преку преговарање и потпишување на писмен договор. Тој им помага на работниците да се заштитат и промовираат своите интереси и права во работните односи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AutoShape 2" descr="Collective Agreement | Employer Guides | Employsur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8176" y="3783244"/>
            <a:ext cx="3649286" cy="2251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318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Вовед во колективните договори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920240"/>
            <a:ext cx="10058400" cy="4114800"/>
          </a:xfrm>
        </p:spPr>
        <p:txBody>
          <a:bodyPr/>
          <a:lstStyle/>
          <a:p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Колективниот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 се применува на сите работници во одредена индустрија или организација, независно од нивниот членство во синдикати или работнички здруженија. Тој обично има временско ограничување и се обновува преку нови рунди на преговори меѓу страните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Колективниот договор претставува законска уредена категорија и </a:t>
            </a: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Законот за работни односи во главата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XIX</a:t>
            </a: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се содржани одредби за видовите на колективни договори, начинот на нивно склучување, страни на склучувањето, времетраењето, судската заштита и слично.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144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k-MK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Вовед во колективните договори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1075" y="1741170"/>
            <a:ext cx="10058400" cy="3931920"/>
          </a:xfrm>
        </p:spPr>
        <p:txBody>
          <a:bodyPr>
            <a:noAutofit/>
          </a:bodyPr>
          <a:lstStyle/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 смета дека колективното договарање има свои почетоци во индустријалната револуција во 18 и 19 век, кога работниците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започнале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да се обединуваат во синдикати за да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ги застапуваат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своите интереси и да бидат во можност да ги преговараат условите на работа со работодавачите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Најистакнати примери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Ford Motor Company's agreement with the United Automobile Workers (UAW)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Договорот од Детроит.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Договорот од Детроит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бил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резултат на преговорите помеѓу Хенри Форд II, претседателот на Ford Motor Company и Валтер Ројтер, претседателот на UAW. Договорот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воспоставил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револуционерни одредби кои поставуваат нови стандарди за индустријата и значително ги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подобрува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условите за работа и придобивките за авто-работниците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Договорот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 Рим, потпишан во 1957 година, кој ги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поставил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основите за создавање на Европската економска заедница (ЕЕЗ) и ја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истакнал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важноста на општествениот напредок. Договорот ја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признал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улогата на социјалните партнери (работодавачите и синдикатите) во обликувањето на работните услови и ги охрабри да се вклучат во колективно договарање и да склучуваат колективни договори.</a:t>
            </a:r>
          </a:p>
          <a:p>
            <a:pPr algn="just"/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998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Примена на колективните договори 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 финансискиот </a:t>
            </a: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сектор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Колективниот договор во финансискиот сектор значи заштита, сигурност и унапредување на правата на вработените. </a:t>
            </a:r>
          </a:p>
          <a:p>
            <a:pPr marL="0" indent="0" algn="just">
              <a:buNone/>
            </a:pP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 Република Северна Македонија е склучен Колективен </a:t>
            </a:r>
          </a:p>
          <a:p>
            <a:pPr marL="0" indent="0" algn="just">
              <a:buNone/>
            </a:pP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договор на друштвата од друго монетарно посредување </a:t>
            </a:r>
          </a:p>
          <a:p>
            <a:pPr marL="0" indent="0" algn="just">
              <a:buNone/>
            </a:pP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дејноста на посредување во работењето во хартии </a:t>
            </a:r>
          </a:p>
          <a:p>
            <a:pPr marL="0" indent="0" algn="just">
              <a:buNone/>
            </a:pP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од вредност  и стокови договори, во 2011 година </a:t>
            </a:r>
          </a:p>
          <a:p>
            <a:pPr marL="0" indent="0" algn="just">
              <a:buNone/>
            </a:pP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изменет со Спогодба од 2013 година. Склучен е </a:t>
            </a:r>
          </a:p>
          <a:p>
            <a:pPr marL="0" indent="0" algn="just">
              <a:buNone/>
            </a:pP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помеѓу СФОМ и Здружение на работодавачи од </a:t>
            </a:r>
          </a:p>
          <a:p>
            <a:pPr marL="0" indent="0" algn="just">
              <a:buNone/>
            </a:pPr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финансиската дејност и дејностите од осигурување.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88898" y="2789854"/>
            <a:ext cx="3536302" cy="232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322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Примена на колективните договори во финансискиот сектор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Постоење на гранков Колективен договор е одличен начин на загарантирање на одредени минимални услови и права на вработените кои треба да ги почитуваат сите работодавачи кои спаѓаат во оваа дејност. Минималните услови се однесуваат на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основните прашања кои се покриени со колективни договори во финансиската индустрија, како што се работно време, плати, дополнителни придонеси, услови на работа и безбедност на работното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место и слично.</a:t>
            </a:r>
          </a:p>
          <a:p>
            <a:endParaRPr lang="mk-MK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mk-MK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Зошто е добро покрај гранковниот колективен договор, да имаме поединечни колективни договори на ниво на работодавач?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1017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608" y="157402"/>
            <a:ext cx="10058400" cy="137160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Примена на колективните договори во финансискиот сектор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302888"/>
              </p:ext>
            </p:extLst>
          </p:nvPr>
        </p:nvGraphicFramePr>
        <p:xfrm>
          <a:off x="419877" y="1436914"/>
          <a:ext cx="10714653" cy="5103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14663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004" y="138741"/>
            <a:ext cx="10058400" cy="1371600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Примена на колективните договори во финансискиот сектор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0228" y="1319349"/>
            <a:ext cx="10058400" cy="3931920"/>
          </a:xfrm>
        </p:spPr>
        <p:txBody>
          <a:bodyPr/>
          <a:lstStyle/>
          <a:p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Кои вештини ни се потребни за да дојдеме до заедничко решение со работодавачот и да се склучи колективен договор на ниво на работодавач?</a:t>
            </a:r>
          </a:p>
          <a:p>
            <a:endParaRPr lang="mk-MK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33874049"/>
              </p:ext>
            </p:extLst>
          </p:nvPr>
        </p:nvGraphicFramePr>
        <p:xfrm>
          <a:off x="460309" y="1959429"/>
          <a:ext cx="11389569" cy="4553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0974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Примена на колективните договори во финансискиот сектор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mk-MK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Процесот на склучување на колективен договор на ниво на работодавач може да биде долг, исцрпен, да се соочите со препреки и застој во преговорите но најважната вештина која треба да ја поседувате како учесник во преговорите за склучување на договорите е п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остојаноста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ангажираност. 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Важно </a:t>
            </a:r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 да бидете постојани и ангажирани во вашите напори да се постигне колективен договор. Треба да бидете спремни да го издржите процесот и да го преговарате договорот со цел на постигнување на најдобрите можно услови за работниците</a:t>
            </a:r>
            <a:r>
              <a:rPr lang="ru-RU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Овие вештини не само што можат да ви помогнат да го постигнете колективниот договор, туку и да го засилите вашиот глас и влијание како дел од синдикалната организација. Стратегиското и професионално преговарање ви овозможува да ги заштитите и подобрите правата и условите на работниците.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111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477</TotalTime>
  <Words>2537</Words>
  <Application>Microsoft Office PowerPoint</Application>
  <PresentationFormat>Widescreen</PresentationFormat>
  <Paragraphs>167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Century Gothic</vt:lpstr>
      <vt:lpstr>Garamond</vt:lpstr>
      <vt:lpstr>Tahoma</vt:lpstr>
      <vt:lpstr>Savon</vt:lpstr>
      <vt:lpstr>   ЗНАЧЕЊЕТО НА Колективни договори во финансискиот сектор во МакедонијA со осврт и на регионот</vt:lpstr>
      <vt:lpstr>Вовед во колективните договори:</vt:lpstr>
      <vt:lpstr>Вовед во колективните договори</vt:lpstr>
      <vt:lpstr>Вовед во колективните договори</vt:lpstr>
      <vt:lpstr>Примена на колективните договори во финансискиот сектор</vt:lpstr>
      <vt:lpstr>Примена на колективните договори во финансискиот сектор</vt:lpstr>
      <vt:lpstr>Примена на колективните договори во финансискиот сектор</vt:lpstr>
      <vt:lpstr>Примена на колективните договори во финансискиот сектор</vt:lpstr>
      <vt:lpstr>Примена на колективните договори во финансискиот сектор</vt:lpstr>
      <vt:lpstr>Примена на колективните договори во финансискиот сектор</vt:lpstr>
      <vt:lpstr>Колективни договори во финансискиот сектор во регионот</vt:lpstr>
      <vt:lpstr>Компаративни податоци од поединечните Колективни договори на некои од членките во BOFOS – банки во Србија</vt:lpstr>
      <vt:lpstr>PowerPoint Presentation</vt:lpstr>
      <vt:lpstr>Колективни договори во финансискиот сектор во регионот</vt:lpstr>
      <vt:lpstr>PowerPoint Presentation</vt:lpstr>
      <vt:lpstr>PowerPoint Presentation</vt:lpstr>
      <vt:lpstr>Благодарам за вниманието ! Прашања и тема за дискусија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Колективни договори во финансискиот сектор во регионот</dc:title>
  <dc:creator>Antica Paneva - Petrova</dc:creator>
  <cp:lastModifiedBy>Antica Paneva - Petrova</cp:lastModifiedBy>
  <cp:revision>36</cp:revision>
  <dcterms:created xsi:type="dcterms:W3CDTF">2023-07-11T07:26:17Z</dcterms:created>
  <dcterms:modified xsi:type="dcterms:W3CDTF">2023-07-14T07:30:16Z</dcterms:modified>
</cp:coreProperties>
</file>