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71" r:id="rId14"/>
    <p:sldId id="268" r:id="rId15"/>
    <p:sldId id="276" r:id="rId16"/>
    <p:sldId id="269" r:id="rId17"/>
    <p:sldId id="270" r:id="rId18"/>
    <p:sldId id="277" r:id="rId19"/>
    <p:sldId id="280" r:id="rId20"/>
    <p:sldId id="278" r:id="rId21"/>
    <p:sldId id="279" r:id="rId22"/>
    <p:sldId id="281" r:id="rId23"/>
    <p:sldId id="282" r:id="rId24"/>
    <p:sldId id="283" r:id="rId25"/>
    <p:sldId id="272" r:id="rId26"/>
    <p:sldId id="284" r:id="rId27"/>
    <p:sldId id="285" r:id="rId28"/>
    <p:sldId id="286" r:id="rId29"/>
    <p:sldId id="287" r:id="rId30"/>
    <p:sldId id="288" r:id="rId31"/>
    <p:sldId id="274" r:id="rId32"/>
    <p:sldId id="27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6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0778" y="172528"/>
            <a:ext cx="8977222" cy="4399472"/>
          </a:xfrm>
        </p:spPr>
        <p:txBody>
          <a:bodyPr>
            <a:normAutofit fontScale="90000"/>
          </a:bodyPr>
          <a:lstStyle/>
          <a:p>
            <a:pPr algn="ctr"/>
            <a:r>
              <a:rPr lang="mk-MK" sz="4000" b="1" dirty="0" smtClean="0">
                <a:latin typeface="Tahoma" panose="020B0604030504040204" pitchFamily="34" charset="0"/>
                <a:ea typeface="Tahoma" panose="020B0604030504040204" pitchFamily="34" charset="0"/>
                <a:cs typeface="Tahoma" panose="020B0604030504040204" pitchFamily="34" charset="0"/>
              </a:rPr>
              <a:t/>
            </a:r>
            <a:br>
              <a:rPr lang="mk-MK" sz="4000" b="1" dirty="0" smtClean="0">
                <a:latin typeface="Tahoma" panose="020B0604030504040204" pitchFamily="34" charset="0"/>
                <a:ea typeface="Tahoma" panose="020B0604030504040204" pitchFamily="34" charset="0"/>
                <a:cs typeface="Tahoma" panose="020B0604030504040204" pitchFamily="34" charset="0"/>
              </a:rPr>
            </a:br>
            <a:r>
              <a:rPr lang="mk-MK" sz="4000" b="1" dirty="0">
                <a:latin typeface="Tahoma" panose="020B0604030504040204" pitchFamily="34" charset="0"/>
                <a:ea typeface="Tahoma" panose="020B0604030504040204" pitchFamily="34" charset="0"/>
                <a:cs typeface="Tahoma" panose="020B0604030504040204" pitchFamily="34" charset="0"/>
              </a:rPr>
              <a:t/>
            </a:r>
            <a:br>
              <a:rPr lang="mk-MK" sz="4000" b="1" dirty="0">
                <a:latin typeface="Tahoma" panose="020B0604030504040204" pitchFamily="34" charset="0"/>
                <a:ea typeface="Tahoma" panose="020B0604030504040204" pitchFamily="34" charset="0"/>
                <a:cs typeface="Tahoma" panose="020B0604030504040204" pitchFamily="34" charset="0"/>
              </a:rPr>
            </a:br>
            <a:r>
              <a:rPr lang="mk-MK" sz="4000" b="1" dirty="0" smtClean="0">
                <a:latin typeface="Tahoma" panose="020B0604030504040204" pitchFamily="34" charset="0"/>
                <a:ea typeface="Tahoma" panose="020B0604030504040204" pitchFamily="34" charset="0"/>
                <a:cs typeface="Tahoma" panose="020B0604030504040204" pitchFamily="34" charset="0"/>
              </a:rPr>
              <a:t/>
            </a:r>
            <a:br>
              <a:rPr lang="mk-MK" sz="4000" b="1" dirty="0" smtClean="0">
                <a:latin typeface="Tahoma" panose="020B0604030504040204" pitchFamily="34" charset="0"/>
                <a:ea typeface="Tahoma" panose="020B0604030504040204" pitchFamily="34" charset="0"/>
                <a:cs typeface="Tahoma" panose="020B0604030504040204" pitchFamily="34" charset="0"/>
              </a:rPr>
            </a:br>
            <a:r>
              <a:rPr lang="mk-MK" sz="4000" b="1" dirty="0">
                <a:latin typeface="Tahoma" panose="020B0604030504040204" pitchFamily="34" charset="0"/>
                <a:ea typeface="Tahoma" panose="020B0604030504040204" pitchFamily="34" charset="0"/>
                <a:cs typeface="Tahoma" panose="020B0604030504040204" pitchFamily="34" charset="0"/>
              </a:rPr>
              <a:t/>
            </a:r>
            <a:br>
              <a:rPr lang="mk-MK" sz="4000" b="1" dirty="0">
                <a:latin typeface="Tahoma" panose="020B0604030504040204" pitchFamily="34" charset="0"/>
                <a:ea typeface="Tahoma" panose="020B0604030504040204" pitchFamily="34" charset="0"/>
                <a:cs typeface="Tahoma" panose="020B0604030504040204" pitchFamily="34" charset="0"/>
              </a:rPr>
            </a:br>
            <a:r>
              <a:rPr lang="mk-MK" sz="4000" b="1" dirty="0" smtClean="0">
                <a:latin typeface="Tahoma" panose="020B0604030504040204" pitchFamily="34" charset="0"/>
                <a:ea typeface="Tahoma" panose="020B0604030504040204" pitchFamily="34" charset="0"/>
                <a:cs typeface="Tahoma" panose="020B0604030504040204" pitchFamily="34" charset="0"/>
              </a:rPr>
              <a:t/>
            </a:r>
            <a:br>
              <a:rPr lang="mk-MK" sz="4000" b="1" dirty="0" smtClean="0">
                <a:latin typeface="Tahoma" panose="020B0604030504040204" pitchFamily="34" charset="0"/>
                <a:ea typeface="Tahoma" panose="020B0604030504040204" pitchFamily="34" charset="0"/>
                <a:cs typeface="Tahoma" panose="020B0604030504040204" pitchFamily="34" charset="0"/>
              </a:rPr>
            </a:br>
            <a:r>
              <a:rPr lang="mk-MK" sz="4000" b="1" dirty="0">
                <a:latin typeface="Tahoma" panose="020B0604030504040204" pitchFamily="34" charset="0"/>
                <a:ea typeface="Tahoma" panose="020B0604030504040204" pitchFamily="34" charset="0"/>
                <a:cs typeface="Tahoma" panose="020B0604030504040204" pitchFamily="34" charset="0"/>
              </a:rPr>
              <a:t/>
            </a:r>
            <a:br>
              <a:rPr lang="mk-MK" sz="4000" b="1" dirty="0">
                <a:latin typeface="Tahoma" panose="020B0604030504040204" pitchFamily="34" charset="0"/>
                <a:ea typeface="Tahoma" panose="020B0604030504040204" pitchFamily="34" charset="0"/>
                <a:cs typeface="Tahoma" panose="020B0604030504040204" pitchFamily="34" charset="0"/>
              </a:rPr>
            </a:br>
            <a:r>
              <a:rPr lang="mk-MK" sz="4000" b="1" dirty="0" smtClean="0">
                <a:latin typeface="Tahoma" panose="020B0604030504040204" pitchFamily="34" charset="0"/>
                <a:ea typeface="Tahoma" panose="020B0604030504040204" pitchFamily="34" charset="0"/>
                <a:cs typeface="Tahoma" panose="020B0604030504040204" pitchFamily="34" charset="0"/>
              </a:rPr>
              <a:t/>
            </a:r>
            <a:br>
              <a:rPr lang="mk-MK" sz="4000" b="1" dirty="0" smtClean="0">
                <a:latin typeface="Tahoma" panose="020B0604030504040204" pitchFamily="34" charset="0"/>
                <a:ea typeface="Tahoma" panose="020B0604030504040204" pitchFamily="34" charset="0"/>
                <a:cs typeface="Tahoma" panose="020B0604030504040204" pitchFamily="34" charset="0"/>
              </a:rPr>
            </a:br>
            <a:r>
              <a:rPr lang="mk-MK" sz="4000" b="1" dirty="0">
                <a:latin typeface="Tahoma" panose="020B0604030504040204" pitchFamily="34" charset="0"/>
                <a:ea typeface="Tahoma" panose="020B0604030504040204" pitchFamily="34" charset="0"/>
                <a:cs typeface="Tahoma" panose="020B0604030504040204" pitchFamily="34" charset="0"/>
              </a:rPr>
              <a:t/>
            </a:r>
            <a:br>
              <a:rPr lang="mk-MK" sz="4000" b="1" dirty="0">
                <a:latin typeface="Tahoma" panose="020B0604030504040204" pitchFamily="34" charset="0"/>
                <a:ea typeface="Tahoma" panose="020B0604030504040204" pitchFamily="34" charset="0"/>
                <a:cs typeface="Tahoma" panose="020B0604030504040204" pitchFamily="34" charset="0"/>
              </a:rPr>
            </a:br>
            <a:r>
              <a:rPr lang="mk-MK" sz="4000" b="1" dirty="0" smtClean="0">
                <a:latin typeface="Tahoma" panose="020B0604030504040204" pitchFamily="34" charset="0"/>
                <a:ea typeface="Tahoma" panose="020B0604030504040204" pitchFamily="34" charset="0"/>
                <a:cs typeface="Tahoma" panose="020B0604030504040204" pitchFamily="34" charset="0"/>
              </a:rPr>
              <a:t/>
            </a:r>
            <a:br>
              <a:rPr lang="mk-MK" sz="4000" b="1" dirty="0" smtClean="0">
                <a:latin typeface="Tahoma" panose="020B0604030504040204" pitchFamily="34" charset="0"/>
                <a:ea typeface="Tahoma" panose="020B0604030504040204" pitchFamily="34" charset="0"/>
                <a:cs typeface="Tahoma" panose="020B0604030504040204" pitchFamily="34" charset="0"/>
              </a:rPr>
            </a:br>
            <a:r>
              <a:rPr lang="mk-MK" sz="4000" b="1" dirty="0">
                <a:latin typeface="Tahoma" panose="020B0604030504040204" pitchFamily="34" charset="0"/>
                <a:ea typeface="Tahoma" panose="020B0604030504040204" pitchFamily="34" charset="0"/>
                <a:cs typeface="Tahoma" panose="020B0604030504040204" pitchFamily="34" charset="0"/>
              </a:rPr>
              <a:t/>
            </a:r>
            <a:br>
              <a:rPr lang="mk-MK" sz="4000" b="1" dirty="0">
                <a:latin typeface="Tahoma" panose="020B0604030504040204" pitchFamily="34" charset="0"/>
                <a:ea typeface="Tahoma" panose="020B0604030504040204" pitchFamily="34" charset="0"/>
                <a:cs typeface="Tahoma" panose="020B0604030504040204" pitchFamily="34" charset="0"/>
              </a:rPr>
            </a:br>
            <a:r>
              <a:rPr lang="mk-MK" sz="4000" b="1" dirty="0" smtClean="0">
                <a:latin typeface="Tahoma" panose="020B0604030504040204" pitchFamily="34" charset="0"/>
                <a:ea typeface="Tahoma" panose="020B0604030504040204" pitchFamily="34" charset="0"/>
                <a:cs typeface="Tahoma" panose="020B0604030504040204" pitchFamily="34" charset="0"/>
              </a:rPr>
              <a:t/>
            </a:r>
            <a:br>
              <a:rPr lang="mk-MK" sz="4000" b="1" dirty="0" smtClean="0">
                <a:latin typeface="Tahoma" panose="020B0604030504040204" pitchFamily="34" charset="0"/>
                <a:ea typeface="Tahoma" panose="020B0604030504040204" pitchFamily="34" charset="0"/>
                <a:cs typeface="Tahoma" panose="020B0604030504040204" pitchFamily="34" charset="0"/>
              </a:rPr>
            </a:br>
            <a:r>
              <a:rPr lang="mk-MK" sz="4000" b="1" dirty="0" smtClean="0">
                <a:latin typeface="Tahoma" panose="020B0604030504040204" pitchFamily="34" charset="0"/>
                <a:ea typeface="Tahoma" panose="020B0604030504040204" pitchFamily="34" charset="0"/>
                <a:cs typeface="Tahoma" panose="020B0604030504040204" pitchFamily="34" charset="0"/>
              </a:rPr>
              <a:t>Преговарачки </a:t>
            </a:r>
            <a:r>
              <a:rPr lang="mk-MK" sz="4000" b="1" dirty="0">
                <a:latin typeface="Tahoma" panose="020B0604030504040204" pitchFamily="34" charset="0"/>
                <a:ea typeface="Tahoma" panose="020B0604030504040204" pitchFamily="34" charset="0"/>
                <a:cs typeface="Tahoma" panose="020B0604030504040204" pitchFamily="34" charset="0"/>
              </a:rPr>
              <a:t>вештини при склучување на колективни договори</a:t>
            </a:r>
            <a:r>
              <a:rPr lang="en-US" sz="4000" b="1" dirty="0">
                <a:latin typeface="Tahoma" panose="020B0604030504040204" pitchFamily="34" charset="0"/>
                <a:ea typeface="Tahoma" panose="020B0604030504040204" pitchFamily="34" charset="0"/>
                <a:cs typeface="Tahoma" panose="020B0604030504040204" pitchFamily="34" charset="0"/>
              </a:rPr>
              <a:t>:</a:t>
            </a:r>
            <a:r>
              <a:rPr lang="mk-MK" sz="4000" b="1" dirty="0">
                <a:latin typeface="Tahoma" panose="020B0604030504040204" pitchFamily="34" charset="0"/>
                <a:ea typeface="Tahoma" panose="020B0604030504040204" pitchFamily="34" charset="0"/>
                <a:cs typeface="Tahoma" panose="020B0604030504040204" pitchFamily="34" charset="0"/>
              </a:rPr>
              <a:t> Како да се постигне победничко сценарио за двете страни?</a:t>
            </a:r>
            <a:r>
              <a:rPr lang="en-US" sz="4000" b="1" dirty="0">
                <a:latin typeface="Tahoma" panose="020B0604030504040204" pitchFamily="34" charset="0"/>
                <a:ea typeface="Tahoma" panose="020B0604030504040204" pitchFamily="34" charset="0"/>
                <a:cs typeface="Tahoma" panose="020B0604030504040204" pitchFamily="34" charset="0"/>
              </a:rPr>
              <a:t>”</a:t>
            </a:r>
            <a:br>
              <a:rPr lang="en-US" sz="4000" b="1" dirty="0">
                <a:latin typeface="Tahoma" panose="020B0604030504040204" pitchFamily="34" charset="0"/>
                <a:ea typeface="Tahoma" panose="020B0604030504040204" pitchFamily="34" charset="0"/>
                <a:cs typeface="Tahoma" panose="020B0604030504040204" pitchFamily="34" charset="0"/>
              </a:rPr>
            </a:br>
            <a:r>
              <a:rPr lang="en-US" dirty="0"/>
              <a:t> </a:t>
            </a:r>
          </a:p>
        </p:txBody>
      </p:sp>
      <p:sp>
        <p:nvSpPr>
          <p:cNvPr id="3" name="Subtitle 2"/>
          <p:cNvSpPr>
            <a:spLocks noGrp="1"/>
          </p:cNvSpPr>
          <p:nvPr>
            <p:ph type="subTitle" idx="1"/>
          </p:nvPr>
        </p:nvSpPr>
        <p:spPr>
          <a:xfrm>
            <a:off x="1876425" y="4706219"/>
            <a:ext cx="10218593" cy="1655762"/>
          </a:xfrm>
        </p:spPr>
        <p:txBody>
          <a:bodyPr>
            <a:normAutofit/>
          </a:bodyPr>
          <a:lstStyle/>
          <a:p>
            <a:r>
              <a:rPr lang="mk-MK" sz="12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Антица Панева Петрова</a:t>
            </a:r>
          </a:p>
          <a:p>
            <a:r>
              <a:rPr lang="mk-MK" sz="12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Народна банка на Република Северна Македонија</a:t>
            </a:r>
          </a:p>
          <a:p>
            <a:endParaRPr lang="mk-MK" sz="12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mk-MK" sz="1200"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Калитеа, Р. Грција 16 септември 2023 година</a:t>
            </a:r>
            <a:endParaRPr lang="en-US" sz="12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869" y="96499"/>
            <a:ext cx="2784764" cy="1191974"/>
          </a:xfrm>
          <a:prstGeom prst="rect">
            <a:avLst/>
          </a:prstGeom>
        </p:spPr>
      </p:pic>
    </p:spTree>
    <p:extLst>
      <p:ext uri="{BB962C8B-B14F-4D97-AF65-F5344CB8AC3E}">
        <p14:creationId xmlns:p14="http://schemas.microsoft.com/office/powerpoint/2010/main" val="343482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ИДЕАЛЕН</a:t>
            </a:r>
            <a:r>
              <a:rPr lang="en-US" dirty="0" smtClean="0"/>
              <a:t> </a:t>
            </a:r>
            <a:r>
              <a:rPr lang="mk-MK" dirty="0" smtClean="0"/>
              <a:t>ПРЕГОВАРАЧ</a:t>
            </a:r>
            <a:endParaRPr lang="en-US" dirty="0"/>
          </a:p>
        </p:txBody>
      </p:sp>
      <p:sp>
        <p:nvSpPr>
          <p:cNvPr id="3" name="Content Placeholder 2"/>
          <p:cNvSpPr>
            <a:spLocks noGrp="1"/>
          </p:cNvSpPr>
          <p:nvPr>
            <p:ph idx="1"/>
          </p:nvPr>
        </p:nvSpPr>
        <p:spPr>
          <a:xfrm>
            <a:off x="1141412" y="2037572"/>
            <a:ext cx="9905999" cy="3541714"/>
          </a:xfrm>
        </p:spPr>
        <p:txBody>
          <a:bodyPr>
            <a:noAutofit/>
          </a:bodyPr>
          <a:lstStyle/>
          <a:p>
            <a:r>
              <a:rPr lang="mk-MK" sz="1800" b="1" dirty="0" smtClean="0">
                <a:latin typeface="Tahoma" panose="020B0604030504040204" pitchFamily="34" charset="0"/>
                <a:ea typeface="Tahoma" panose="020B0604030504040204" pitchFamily="34" charset="0"/>
                <a:cs typeface="Tahoma" panose="020B0604030504040204" pitchFamily="34" charset="0"/>
              </a:rPr>
              <a:t>Создава позитивна клима</a:t>
            </a:r>
            <a:endParaRPr lang="mk-MK" sz="1800" b="1" dirty="0">
              <a:latin typeface="Tahoma" panose="020B0604030504040204" pitchFamily="34" charset="0"/>
              <a:ea typeface="Tahoma" panose="020B0604030504040204" pitchFamily="34" charset="0"/>
              <a:cs typeface="Tahoma" panose="020B0604030504040204" pitchFamily="34" charset="0"/>
            </a:endParaRPr>
          </a:p>
          <a:p>
            <a:r>
              <a:rPr lang="mk-MK" sz="1800" b="1" dirty="0" smtClean="0">
                <a:latin typeface="Tahoma" panose="020B0604030504040204" pitchFamily="34" charset="0"/>
                <a:ea typeface="Tahoma" panose="020B0604030504040204" pitchFamily="34" charset="0"/>
                <a:cs typeface="Tahoma" panose="020B0604030504040204" pitchFamily="34" charset="0"/>
              </a:rPr>
              <a:t>Практикува активно слушање</a:t>
            </a:r>
            <a:endParaRPr lang="mk-MK" sz="1800" b="1" dirty="0">
              <a:latin typeface="Tahoma" panose="020B0604030504040204" pitchFamily="34" charset="0"/>
              <a:ea typeface="Tahoma" panose="020B0604030504040204" pitchFamily="34" charset="0"/>
              <a:cs typeface="Tahoma" panose="020B0604030504040204" pitchFamily="34" charset="0"/>
            </a:endParaRPr>
          </a:p>
          <a:p>
            <a:r>
              <a:rPr lang="mk-MK" sz="1800" b="1" dirty="0" smtClean="0">
                <a:latin typeface="Tahoma" panose="020B0604030504040204" pitchFamily="34" charset="0"/>
                <a:ea typeface="Tahoma" panose="020B0604030504040204" pitchFamily="34" charset="0"/>
                <a:cs typeface="Tahoma" panose="020B0604030504040204" pitchFamily="34" charset="0"/>
              </a:rPr>
              <a:t>Ги идентификува клучните прашања и добива инфорамации</a:t>
            </a:r>
            <a:endParaRPr lang="mk-MK" sz="1800" b="1" dirty="0">
              <a:latin typeface="Tahoma" panose="020B0604030504040204" pitchFamily="34" charset="0"/>
              <a:ea typeface="Tahoma" panose="020B0604030504040204" pitchFamily="34" charset="0"/>
              <a:cs typeface="Tahoma" panose="020B0604030504040204" pitchFamily="34" charset="0"/>
            </a:endParaRPr>
          </a:p>
          <a:p>
            <a:r>
              <a:rPr lang="mk-MK" sz="1800" b="1" dirty="0" smtClean="0">
                <a:latin typeface="Tahoma" panose="020B0604030504040204" pitchFamily="34" charset="0"/>
                <a:ea typeface="Tahoma" panose="020B0604030504040204" pitchFamily="34" charset="0"/>
                <a:cs typeface="Tahoma" panose="020B0604030504040204" pitchFamily="34" charset="0"/>
              </a:rPr>
              <a:t>Ги надминува претпоставките</a:t>
            </a:r>
            <a:endParaRPr lang="mk-MK" sz="1800" b="1" dirty="0">
              <a:latin typeface="Tahoma" panose="020B0604030504040204" pitchFamily="34" charset="0"/>
              <a:ea typeface="Tahoma" panose="020B0604030504040204" pitchFamily="34" charset="0"/>
              <a:cs typeface="Tahoma" panose="020B0604030504040204" pitchFamily="34" charset="0"/>
            </a:endParaRPr>
          </a:p>
          <a:p>
            <a:r>
              <a:rPr lang="mk-MK" sz="1800" b="1" dirty="0" smtClean="0">
                <a:latin typeface="Tahoma" panose="020B0604030504040204" pitchFamily="34" charset="0"/>
                <a:ea typeface="Tahoma" panose="020B0604030504040204" pitchFamily="34" charset="0"/>
                <a:cs typeface="Tahoma" panose="020B0604030504040204" pitchFamily="34" charset="0"/>
              </a:rPr>
              <a:t>Ја гледа пошироката слика и контекстот</a:t>
            </a:r>
            <a:endParaRPr lang="mk-MK" sz="1800" b="1" dirty="0">
              <a:latin typeface="Tahoma" panose="020B0604030504040204" pitchFamily="34" charset="0"/>
              <a:ea typeface="Tahoma" panose="020B0604030504040204" pitchFamily="34" charset="0"/>
              <a:cs typeface="Tahoma" panose="020B0604030504040204" pitchFamily="34" charset="0"/>
            </a:endParaRPr>
          </a:p>
          <a:p>
            <a:r>
              <a:rPr lang="mk-MK" sz="1800" b="1" dirty="0" smtClean="0">
                <a:latin typeface="Tahoma" panose="020B0604030504040204" pitchFamily="34" charset="0"/>
                <a:ea typeface="Tahoma" panose="020B0604030504040204" pitchFamily="34" charset="0"/>
                <a:cs typeface="Tahoma" panose="020B0604030504040204" pitchFamily="34" charset="0"/>
              </a:rPr>
              <a:t>Одделува време за процесот</a:t>
            </a:r>
            <a:endParaRPr lang="mk-MK" sz="1800" b="1" dirty="0">
              <a:latin typeface="Tahoma" panose="020B0604030504040204" pitchFamily="34" charset="0"/>
              <a:ea typeface="Tahoma" panose="020B0604030504040204" pitchFamily="34" charset="0"/>
              <a:cs typeface="Tahoma" panose="020B0604030504040204" pitchFamily="34" charset="0"/>
            </a:endParaRPr>
          </a:p>
          <a:p>
            <a:r>
              <a:rPr lang="mk-MK" sz="1800" b="1" dirty="0" smtClean="0">
                <a:latin typeface="Tahoma" panose="020B0604030504040204" pitchFamily="34" charset="0"/>
                <a:ea typeface="Tahoma" panose="020B0604030504040204" pitchFamily="34" charset="0"/>
                <a:cs typeface="Tahoma" panose="020B0604030504040204" pitchFamily="34" charset="0"/>
              </a:rPr>
              <a:t>Изработува креативни решенија</a:t>
            </a:r>
            <a:endParaRPr lang="mk-MK" sz="1800" b="1" dirty="0">
              <a:latin typeface="Tahoma" panose="020B0604030504040204" pitchFamily="34" charset="0"/>
              <a:ea typeface="Tahoma" panose="020B0604030504040204" pitchFamily="34" charset="0"/>
              <a:cs typeface="Tahoma" panose="020B0604030504040204" pitchFamily="34" charset="0"/>
            </a:endParaRPr>
          </a:p>
          <a:p>
            <a:r>
              <a:rPr lang="mk-MK" sz="1800" b="1" dirty="0" smtClean="0">
                <a:latin typeface="Tahoma" panose="020B0604030504040204" pitchFamily="34" charset="0"/>
                <a:ea typeface="Tahoma" panose="020B0604030504040204" pitchFamily="34" charset="0"/>
                <a:cs typeface="Tahoma" panose="020B0604030504040204" pitchFamily="34" charset="0"/>
              </a:rPr>
              <a:t>Ги почитува другите страни</a:t>
            </a:r>
            <a:endParaRPr lang="mk-MK" sz="1800" b="1" dirty="0">
              <a:latin typeface="Tahoma" panose="020B0604030504040204" pitchFamily="34" charset="0"/>
              <a:ea typeface="Tahoma" panose="020B0604030504040204" pitchFamily="34" charset="0"/>
              <a:cs typeface="Tahoma" panose="020B0604030504040204" pitchFamily="34" charset="0"/>
            </a:endParaRPr>
          </a:p>
          <a:p>
            <a:r>
              <a:rPr lang="mk-MK" sz="1800" b="1" dirty="0" smtClean="0">
                <a:latin typeface="Tahoma" panose="020B0604030504040204" pitchFamily="34" charset="0"/>
                <a:ea typeface="Tahoma" panose="020B0604030504040204" pitchFamily="34" charset="0"/>
                <a:cs typeface="Tahoma" panose="020B0604030504040204" pitchFamily="34" charset="0"/>
              </a:rPr>
              <a:t>Се фокусира на иднината</a:t>
            </a:r>
            <a:endParaRPr lang="mk-MK" sz="1800" b="1" dirty="0">
              <a:latin typeface="Tahoma" panose="020B0604030504040204" pitchFamily="34" charset="0"/>
              <a:ea typeface="Tahoma" panose="020B0604030504040204" pitchFamily="34" charset="0"/>
              <a:cs typeface="Tahoma" panose="020B0604030504040204" pitchFamily="34" charset="0"/>
            </a:endParaRPr>
          </a:p>
          <a:p>
            <a:r>
              <a:rPr lang="mk-MK" sz="1800" b="1" dirty="0" smtClean="0">
                <a:latin typeface="Tahoma" panose="020B0604030504040204" pitchFamily="34" charset="0"/>
                <a:ea typeface="Tahoma" panose="020B0604030504040204" pitchFamily="34" charset="0"/>
                <a:cs typeface="Tahoma" panose="020B0604030504040204" pitchFamily="34" charset="0"/>
              </a:rPr>
              <a:t>Ги објаснува и следи решенијата</a:t>
            </a:r>
            <a:endParaRPr lang="en-US" sz="1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28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ПРИФАЌАЊЕ</a:t>
            </a:r>
            <a:r>
              <a:rPr lang="en-US" dirty="0" smtClean="0"/>
              <a:t> </a:t>
            </a:r>
            <a:r>
              <a:rPr lang="mk-MK" dirty="0" smtClean="0"/>
              <a:t>ОБВРСКИ</a:t>
            </a:r>
            <a:endParaRPr lang="en-US" dirty="0"/>
          </a:p>
        </p:txBody>
      </p:sp>
      <p:sp>
        <p:nvSpPr>
          <p:cNvPr id="3" name="Content Placeholder 2"/>
          <p:cNvSpPr>
            <a:spLocks noGrp="1"/>
          </p:cNvSpPr>
          <p:nvPr>
            <p:ph idx="1"/>
          </p:nvPr>
        </p:nvSpPr>
        <p:spPr/>
        <p:txBody>
          <a:bodyPr/>
          <a:lstStyle/>
          <a:p>
            <a:endParaRPr lang="mk-MK" dirty="0" smtClean="0"/>
          </a:p>
          <a:p>
            <a:pPr algn="ctr"/>
            <a:r>
              <a:rPr lang="mk-MK" dirty="0" smtClean="0"/>
              <a:t>Не брзајте со прифаќање обврски</a:t>
            </a:r>
            <a:r>
              <a:rPr lang="en-US" dirty="0" smtClean="0"/>
              <a:t>. </a:t>
            </a:r>
            <a:r>
              <a:rPr lang="mk-MK" dirty="0" smtClean="0"/>
              <a:t>Внимателно со тоа</a:t>
            </a:r>
            <a:r>
              <a:rPr lang="en-US" dirty="0" smtClean="0"/>
              <a:t>!</a:t>
            </a:r>
            <a:endParaRPr lang="en-US" dirty="0"/>
          </a:p>
        </p:txBody>
      </p:sp>
    </p:spTree>
    <p:extLst>
      <p:ext uri="{BB962C8B-B14F-4D97-AF65-F5344CB8AC3E}">
        <p14:creationId xmlns:p14="http://schemas.microsoft.com/office/powerpoint/2010/main" val="255512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ПОДГОТОВКА</a:t>
            </a:r>
            <a:endParaRPr lang="en-US" dirty="0"/>
          </a:p>
        </p:txBody>
      </p:sp>
      <p:sp>
        <p:nvSpPr>
          <p:cNvPr id="3" name="Content Placeholder 2"/>
          <p:cNvSpPr>
            <a:spLocks noGrp="1"/>
          </p:cNvSpPr>
          <p:nvPr>
            <p:ph idx="1"/>
          </p:nvPr>
        </p:nvSpPr>
        <p:spPr/>
        <p:txBody>
          <a:bodyPr/>
          <a:lstStyle/>
          <a:p>
            <a:r>
              <a:rPr lang="mk-MK" dirty="0" smtClean="0"/>
              <a:t>Утврдете ги вашите</a:t>
            </a:r>
            <a:r>
              <a:rPr lang="en-US" dirty="0" smtClean="0"/>
              <a:t> </a:t>
            </a:r>
            <a:r>
              <a:rPr lang="mk-MK" dirty="0" smtClean="0"/>
              <a:t>интереси</a:t>
            </a:r>
            <a:endParaRPr lang="mk-MK" dirty="0"/>
          </a:p>
          <a:p>
            <a:r>
              <a:rPr lang="mk-MK" dirty="0" smtClean="0"/>
              <a:t>Анализирајте ги интересите на другата</a:t>
            </a:r>
            <a:r>
              <a:rPr lang="en-US" dirty="0" smtClean="0"/>
              <a:t> </a:t>
            </a:r>
            <a:r>
              <a:rPr lang="mk-MK" dirty="0" smtClean="0"/>
              <a:t>страна</a:t>
            </a:r>
            <a:endParaRPr lang="mk-MK" dirty="0"/>
          </a:p>
          <a:p>
            <a:r>
              <a:rPr lang="mk-MK" dirty="0" smtClean="0"/>
              <a:t>Направете евалуација (изасилете</a:t>
            </a:r>
            <a:r>
              <a:rPr lang="mk-MK" dirty="0"/>
              <a:t>) </a:t>
            </a:r>
            <a:r>
              <a:rPr lang="mk-MK" dirty="0" smtClean="0"/>
              <a:t>го вашиот </a:t>
            </a:r>
            <a:r>
              <a:rPr lang="en-US" dirty="0" smtClean="0"/>
              <a:t>BATNA</a:t>
            </a:r>
            <a:endParaRPr lang="en-US" dirty="0"/>
          </a:p>
          <a:p>
            <a:r>
              <a:rPr lang="mk-MK" dirty="0" smtClean="0"/>
              <a:t>Преоценете ги алтернативите на другата</a:t>
            </a:r>
            <a:r>
              <a:rPr lang="en-US" dirty="0" smtClean="0"/>
              <a:t> </a:t>
            </a:r>
            <a:r>
              <a:rPr lang="mk-MK" dirty="0" smtClean="0"/>
              <a:t>страна</a:t>
            </a:r>
            <a:endParaRPr lang="en-US" dirty="0"/>
          </a:p>
        </p:txBody>
      </p:sp>
    </p:spTree>
    <p:extLst>
      <p:ext uri="{BB962C8B-B14F-4D97-AF65-F5344CB8AC3E}">
        <p14:creationId xmlns:p14="http://schemas.microsoft.com/office/powerpoint/2010/main" val="88583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БАТНА (</a:t>
            </a:r>
            <a:r>
              <a:rPr lang="en-US" dirty="0" smtClean="0"/>
              <a:t>BATNA)</a:t>
            </a:r>
            <a:endParaRPr lang="en-US" dirty="0"/>
          </a:p>
        </p:txBody>
      </p:sp>
      <p:sp>
        <p:nvSpPr>
          <p:cNvPr id="3" name="Content Placeholder 2"/>
          <p:cNvSpPr>
            <a:spLocks noGrp="1"/>
          </p:cNvSpPr>
          <p:nvPr>
            <p:ph idx="1"/>
          </p:nvPr>
        </p:nvSpPr>
        <p:spPr/>
        <p:txBody>
          <a:bodyPr>
            <a:normAutofit lnSpcReduction="10000"/>
          </a:bodyPr>
          <a:lstStyle/>
          <a:p>
            <a:r>
              <a:rPr lang="en-US" dirty="0"/>
              <a:t>BEST (</a:t>
            </a:r>
            <a:r>
              <a:rPr lang="mk-MK" dirty="0"/>
              <a:t>Најдобра) </a:t>
            </a:r>
            <a:r>
              <a:rPr lang="en-US" dirty="0"/>
              <a:t>ALTERNATIVE (</a:t>
            </a:r>
            <a:r>
              <a:rPr lang="mk-MK" dirty="0"/>
              <a:t>алтернатива) </a:t>
            </a:r>
            <a:r>
              <a:rPr lang="en-US" dirty="0"/>
              <a:t>TO(</a:t>
            </a:r>
            <a:r>
              <a:rPr lang="mk-MK" dirty="0"/>
              <a:t>На) </a:t>
            </a:r>
            <a:r>
              <a:rPr lang="en-US" dirty="0"/>
              <a:t>A NEGOTIATED ( </a:t>
            </a:r>
            <a:r>
              <a:rPr lang="mk-MK" dirty="0"/>
              <a:t>преговаран) </a:t>
            </a:r>
            <a:r>
              <a:rPr lang="en-US" dirty="0"/>
              <a:t>AGREEMENT (</a:t>
            </a:r>
            <a:r>
              <a:rPr lang="mk-MK" dirty="0"/>
              <a:t>договор)</a:t>
            </a:r>
          </a:p>
          <a:p>
            <a:r>
              <a:rPr lang="mk-MK" dirty="0" smtClean="0"/>
              <a:t>Најдобра</a:t>
            </a:r>
            <a:r>
              <a:rPr lang="en-US" dirty="0" smtClean="0"/>
              <a:t> </a:t>
            </a:r>
            <a:r>
              <a:rPr lang="mk-MK" dirty="0" smtClean="0"/>
              <a:t>алтернатива</a:t>
            </a:r>
            <a:r>
              <a:rPr lang="en-US" dirty="0" smtClean="0"/>
              <a:t> </a:t>
            </a:r>
            <a:r>
              <a:rPr lang="mk-MK" dirty="0" smtClean="0"/>
              <a:t>за</a:t>
            </a:r>
            <a:r>
              <a:rPr lang="en-US" dirty="0" smtClean="0"/>
              <a:t> </a:t>
            </a:r>
            <a:r>
              <a:rPr lang="mk-MK" dirty="0" smtClean="0"/>
              <a:t>договор</a:t>
            </a:r>
            <a:r>
              <a:rPr lang="en-US" dirty="0" smtClean="0"/>
              <a:t> </a:t>
            </a:r>
            <a:r>
              <a:rPr lang="mk-MK" dirty="0" smtClean="0"/>
              <a:t>добиен</a:t>
            </a:r>
            <a:r>
              <a:rPr lang="en-US" dirty="0" smtClean="0"/>
              <a:t> </a:t>
            </a:r>
            <a:r>
              <a:rPr lang="mk-MK" dirty="0" smtClean="0"/>
              <a:t>преку</a:t>
            </a:r>
            <a:r>
              <a:rPr lang="en-US" dirty="0" smtClean="0"/>
              <a:t> </a:t>
            </a:r>
            <a:r>
              <a:rPr lang="mk-MK" dirty="0" smtClean="0"/>
              <a:t>преговори</a:t>
            </a:r>
            <a:r>
              <a:rPr lang="en-US" dirty="0" smtClean="0"/>
              <a:t> </a:t>
            </a:r>
            <a:r>
              <a:rPr lang="mk-MK" dirty="0" smtClean="0"/>
              <a:t>("</a:t>
            </a:r>
            <a:r>
              <a:rPr lang="en-US" dirty="0"/>
              <a:t>BATNA", angl.kr.)</a:t>
            </a:r>
          </a:p>
          <a:p>
            <a:r>
              <a:rPr lang="mk-MK" dirty="0" smtClean="0"/>
              <a:t>Во</a:t>
            </a:r>
            <a:r>
              <a:rPr lang="en-US" dirty="0" smtClean="0"/>
              <a:t> </a:t>
            </a:r>
            <a:r>
              <a:rPr lang="mk-MK" dirty="0" smtClean="0"/>
              <a:t>сите</a:t>
            </a:r>
            <a:r>
              <a:rPr lang="en-US" dirty="0" smtClean="0"/>
              <a:t> </a:t>
            </a:r>
            <a:r>
              <a:rPr lang="mk-MK" dirty="0" smtClean="0"/>
              <a:t>преговори</a:t>
            </a:r>
            <a:r>
              <a:rPr lang="en-US" dirty="0" smtClean="0"/>
              <a:t> </a:t>
            </a:r>
            <a:r>
              <a:rPr lang="mk-MK" dirty="0" smtClean="0"/>
              <a:t>постојат</a:t>
            </a:r>
            <a:r>
              <a:rPr lang="en-US" dirty="0" smtClean="0"/>
              <a:t> </a:t>
            </a:r>
            <a:r>
              <a:rPr lang="mk-MK" dirty="0" smtClean="0"/>
              <a:t>повеќе</a:t>
            </a:r>
            <a:r>
              <a:rPr lang="en-US" dirty="0" smtClean="0"/>
              <a:t> </a:t>
            </a:r>
            <a:r>
              <a:rPr lang="mk-MK" dirty="0" smtClean="0"/>
              <a:t>алтернативи</a:t>
            </a:r>
            <a:endParaRPr lang="mk-MK" dirty="0"/>
          </a:p>
          <a:p>
            <a:r>
              <a:rPr lang="mk-MK" dirty="0" smtClean="0"/>
              <a:t>Успешни</a:t>
            </a:r>
            <a:r>
              <a:rPr lang="en-US" dirty="0" smtClean="0"/>
              <a:t> </a:t>
            </a:r>
            <a:r>
              <a:rPr lang="mk-MK" dirty="0" smtClean="0"/>
              <a:t>преговори</a:t>
            </a:r>
            <a:r>
              <a:rPr lang="en-US" dirty="0" smtClean="0"/>
              <a:t> </a:t>
            </a:r>
            <a:r>
              <a:rPr lang="mk-MK" dirty="0" smtClean="0"/>
              <a:t>претставуваат</a:t>
            </a:r>
            <a:r>
              <a:rPr lang="en-US" dirty="0" smtClean="0"/>
              <a:t> </a:t>
            </a:r>
            <a:r>
              <a:rPr lang="mk-MK" dirty="0" smtClean="0"/>
              <a:t>и</a:t>
            </a:r>
            <a:r>
              <a:rPr lang="en-US" dirty="0" smtClean="0"/>
              <a:t> </a:t>
            </a:r>
            <a:r>
              <a:rPr lang="mk-MK" dirty="0" smtClean="0"/>
              <a:t>ход</a:t>
            </a:r>
            <a:r>
              <a:rPr lang="en-US" dirty="0" smtClean="0"/>
              <a:t> </a:t>
            </a:r>
            <a:r>
              <a:rPr lang="mk-MK" dirty="0" smtClean="0"/>
              <a:t>кој</a:t>
            </a:r>
            <a:r>
              <a:rPr lang="en-US" dirty="0" smtClean="0"/>
              <a:t> </a:t>
            </a:r>
            <a:r>
              <a:rPr lang="mk-MK" dirty="0" smtClean="0"/>
              <a:t>е</a:t>
            </a:r>
            <a:r>
              <a:rPr lang="en-US" dirty="0" smtClean="0"/>
              <a:t> </a:t>
            </a:r>
            <a:r>
              <a:rPr lang="mk-MK" dirty="0" smtClean="0"/>
              <a:t>подобар</a:t>
            </a:r>
            <a:r>
              <a:rPr lang="en-US" dirty="0" smtClean="0"/>
              <a:t> </a:t>
            </a:r>
            <a:r>
              <a:rPr lang="mk-MK" dirty="0" smtClean="0"/>
              <a:t>за</a:t>
            </a:r>
            <a:r>
              <a:rPr lang="en-US" dirty="0" smtClean="0"/>
              <a:t> </a:t>
            </a:r>
            <a:r>
              <a:rPr lang="mk-MK" dirty="0" smtClean="0"/>
              <a:t>вас</a:t>
            </a:r>
            <a:r>
              <a:rPr lang="en-US" dirty="0" smtClean="0"/>
              <a:t> </a:t>
            </a:r>
            <a:r>
              <a:rPr lang="mk-MK" dirty="0" smtClean="0"/>
              <a:t>отколку</a:t>
            </a:r>
            <a:r>
              <a:rPr lang="en-US" dirty="0" smtClean="0"/>
              <a:t> </a:t>
            </a:r>
            <a:r>
              <a:rPr lang="mk-MK" dirty="0" smtClean="0"/>
              <a:t>за</a:t>
            </a:r>
            <a:r>
              <a:rPr lang="en-US" dirty="0" smtClean="0"/>
              <a:t> </a:t>
            </a:r>
            <a:r>
              <a:rPr lang="mk-MK" dirty="0" smtClean="0"/>
              <a:t>вашата</a:t>
            </a:r>
            <a:r>
              <a:rPr lang="en-US" dirty="0" smtClean="0"/>
              <a:t> BATNA</a:t>
            </a:r>
            <a:endParaRPr lang="en-US" dirty="0"/>
          </a:p>
        </p:txBody>
      </p:sp>
    </p:spTree>
    <p:extLst>
      <p:ext uri="{BB962C8B-B14F-4D97-AF65-F5344CB8AC3E}">
        <p14:creationId xmlns:p14="http://schemas.microsoft.com/office/powerpoint/2010/main" val="150068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ПРЕГОВАРАТЕ ЗА ИНТЕРЕСИ</a:t>
            </a:r>
            <a:endParaRPr lang="en-US" dirty="0"/>
          </a:p>
        </p:txBody>
      </p:sp>
      <p:sp>
        <p:nvSpPr>
          <p:cNvPr id="3" name="Content Placeholder 2"/>
          <p:cNvSpPr>
            <a:spLocks noGrp="1"/>
          </p:cNvSpPr>
          <p:nvPr>
            <p:ph idx="1"/>
          </p:nvPr>
        </p:nvSpPr>
        <p:spPr/>
        <p:txBody>
          <a:bodyPr/>
          <a:lstStyle/>
          <a:p>
            <a:r>
              <a:rPr lang="ru-RU" dirty="0"/>
              <a:t>Четири работи се важни кога се преговара за интереси. </a:t>
            </a:r>
            <a:r>
              <a:rPr lang="mk-MK" dirty="0" smtClean="0"/>
              <a:t>Би </a:t>
            </a:r>
            <a:r>
              <a:rPr lang="ru-RU" dirty="0" smtClean="0"/>
              <a:t>требало да:</a:t>
            </a:r>
            <a:endParaRPr lang="ru-RU" dirty="0"/>
          </a:p>
          <a:p>
            <a:r>
              <a:rPr lang="ru-RU" dirty="0"/>
              <a:t>1. поставувате прашања;</a:t>
            </a:r>
          </a:p>
          <a:p>
            <a:r>
              <a:rPr lang="ru-RU" dirty="0"/>
              <a:t>2. обидете се да дознаете кој е интересот на работодавачот;</a:t>
            </a:r>
          </a:p>
          <a:p>
            <a:r>
              <a:rPr lang="ru-RU" dirty="0"/>
              <a:t>3. разговарате за интереси;</a:t>
            </a:r>
          </a:p>
          <a:p>
            <a:r>
              <a:rPr lang="ru-RU" dirty="0"/>
              <a:t>4. најдете заеднички интерес.</a:t>
            </a:r>
          </a:p>
          <a:p>
            <a:endParaRPr lang="en-US" dirty="0"/>
          </a:p>
        </p:txBody>
      </p:sp>
    </p:spTree>
    <p:extLst>
      <p:ext uri="{BB962C8B-B14F-4D97-AF65-F5344CB8AC3E}">
        <p14:creationId xmlns:p14="http://schemas.microsoft.com/office/powerpoint/2010/main" val="392652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ХИЕРАРХИЈА НА ИНТЕРЕСИ</a:t>
            </a:r>
            <a:endParaRPr lang="en-US" dirty="0"/>
          </a:p>
        </p:txBody>
      </p:sp>
      <p:sp>
        <p:nvSpPr>
          <p:cNvPr id="3" name="Content Placeholder 2"/>
          <p:cNvSpPr>
            <a:spLocks noGrp="1"/>
          </p:cNvSpPr>
          <p:nvPr>
            <p:ph idx="1"/>
          </p:nvPr>
        </p:nvSpPr>
        <p:spPr/>
        <p:txBody>
          <a:bodyPr/>
          <a:lstStyle/>
          <a:p>
            <a:r>
              <a:rPr lang="ru-RU" dirty="0"/>
              <a:t>Направете хиерархија на интересите на синдикатот, така што во одреден момент сте подготвени да ги жртвувате тие помалку важни интереси, но за во текот на разговорот да процените кои интереси би можела да ги жртвува другата страна.</a:t>
            </a:r>
            <a:endParaRPr lang="en-US" dirty="0"/>
          </a:p>
        </p:txBody>
      </p:sp>
    </p:spTree>
    <p:extLst>
      <p:ext uri="{BB962C8B-B14F-4D97-AF65-F5344CB8AC3E}">
        <p14:creationId xmlns:p14="http://schemas.microsoft.com/office/powerpoint/2010/main" val="276161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КЛУЧНИ АКЦИИ</a:t>
            </a:r>
            <a:endParaRPr lang="en-US" dirty="0"/>
          </a:p>
        </p:txBody>
      </p:sp>
      <p:sp>
        <p:nvSpPr>
          <p:cNvPr id="3" name="Content Placeholder 2"/>
          <p:cNvSpPr>
            <a:spLocks noGrp="1"/>
          </p:cNvSpPr>
          <p:nvPr>
            <p:ph idx="1"/>
          </p:nvPr>
        </p:nvSpPr>
        <p:spPr/>
        <p:txBody>
          <a:bodyPr/>
          <a:lstStyle/>
          <a:p>
            <a:r>
              <a:rPr lang="mk-MK" dirty="0" smtClean="0"/>
              <a:t>Потврдете го овластувањето за да продолжите</a:t>
            </a:r>
            <a:endParaRPr lang="mk-MK" dirty="0"/>
          </a:p>
          <a:p>
            <a:r>
              <a:rPr lang="mk-MK" dirty="0" smtClean="0"/>
              <a:t>Договорете се за агендата</a:t>
            </a:r>
            <a:endParaRPr lang="mk-MK" dirty="0"/>
          </a:p>
          <a:p>
            <a:r>
              <a:rPr lang="mk-MK" dirty="0" smtClean="0"/>
              <a:t>Фокусирајте се на основните интереси</a:t>
            </a:r>
            <a:endParaRPr lang="mk-MK" dirty="0"/>
          </a:p>
          <a:p>
            <a:r>
              <a:rPr lang="mk-MK" dirty="0" smtClean="0"/>
              <a:t>Пронајдете опции за заемна корист</a:t>
            </a:r>
            <a:endParaRPr lang="mk-MK" dirty="0"/>
          </a:p>
          <a:p>
            <a:r>
              <a:rPr lang="mk-MK" dirty="0" smtClean="0"/>
              <a:t>Прифатете ги обврските – внимателно и немојте да брзате со истово</a:t>
            </a:r>
            <a:endParaRPr lang="mk-MK" dirty="0"/>
          </a:p>
          <a:p>
            <a:r>
              <a:rPr lang="mk-MK" dirty="0" smtClean="0"/>
              <a:t>Обидете се да го имате договорот во писмена писмена форма</a:t>
            </a:r>
            <a:endParaRPr lang="en-US" dirty="0"/>
          </a:p>
        </p:txBody>
      </p:sp>
    </p:spTree>
    <p:extLst>
      <p:ext uri="{BB962C8B-B14F-4D97-AF65-F5344CB8AC3E}">
        <p14:creationId xmlns:p14="http://schemas.microsoft.com/office/powerpoint/2010/main" val="2719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ПРЕЗЕНТИРАЈТЕ ГО ВАШИОТ СЛУЧАЈ</a:t>
            </a:r>
            <a:endParaRPr lang="en-US" dirty="0"/>
          </a:p>
        </p:txBody>
      </p:sp>
      <p:sp>
        <p:nvSpPr>
          <p:cNvPr id="3" name="Content Placeholder 2"/>
          <p:cNvSpPr>
            <a:spLocks noGrp="1"/>
          </p:cNvSpPr>
          <p:nvPr>
            <p:ph idx="1"/>
          </p:nvPr>
        </p:nvSpPr>
        <p:spPr/>
        <p:txBody>
          <a:bodyPr/>
          <a:lstStyle/>
          <a:p>
            <a:r>
              <a:rPr lang="mk-MK" dirty="0" smtClean="0"/>
              <a:t>Добрите преговарачи се фокусираат на објаснување на нивните мислења јасно и на оправдливост на нивните барања уверливо</a:t>
            </a:r>
            <a:r>
              <a:rPr lang="mk-MK" dirty="0"/>
              <a:t>.</a:t>
            </a:r>
          </a:p>
          <a:p>
            <a:r>
              <a:rPr lang="mk-MK" dirty="0" smtClean="0"/>
              <a:t>Имајте ја на ум вашата ЦРВЕНА ЛИНИЈА</a:t>
            </a:r>
            <a:r>
              <a:rPr lang="mk-MK" dirty="0"/>
              <a:t>. </a:t>
            </a:r>
            <a:r>
              <a:rPr lang="mk-MK" dirty="0" smtClean="0"/>
              <a:t>Не се сложувајте на се</a:t>
            </a:r>
            <a:r>
              <a:rPr lang="mk-MK" dirty="0"/>
              <a:t>. </a:t>
            </a:r>
            <a:r>
              <a:rPr lang="mk-MK" dirty="0" smtClean="0"/>
              <a:t>Ако треба напуштете го теренот</a:t>
            </a:r>
            <a:r>
              <a:rPr lang="mk-MK" dirty="0"/>
              <a:t>. </a:t>
            </a:r>
            <a:r>
              <a:rPr lang="mk-MK" dirty="0" smtClean="0"/>
              <a:t>Штом сте на преговарачка маса и другата страна е засегната</a:t>
            </a:r>
            <a:endParaRPr lang="en-US" dirty="0"/>
          </a:p>
        </p:txBody>
      </p:sp>
    </p:spTree>
    <p:extLst>
      <p:ext uri="{BB962C8B-B14F-4D97-AF65-F5344CB8AC3E}">
        <p14:creationId xmlns:p14="http://schemas.microsoft.com/office/powerpoint/2010/main" val="332773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НЕ ЈА ДОПИРАЈ ДОВЕРБАТА</a:t>
            </a:r>
            <a:endParaRPr lang="en-US" dirty="0"/>
          </a:p>
        </p:txBody>
      </p:sp>
      <p:sp>
        <p:nvSpPr>
          <p:cNvPr id="3" name="Content Placeholder 2"/>
          <p:cNvSpPr>
            <a:spLocks noGrp="1"/>
          </p:cNvSpPr>
          <p:nvPr>
            <p:ph idx="1"/>
          </p:nvPr>
        </p:nvSpPr>
        <p:spPr>
          <a:xfrm>
            <a:off x="1141412" y="1708030"/>
            <a:ext cx="9905999" cy="4083171"/>
          </a:xfrm>
        </p:spPr>
        <p:txBody>
          <a:bodyPr>
            <a:normAutofit fontScale="92500" lnSpcReduction="20000"/>
          </a:bodyPr>
          <a:lstStyle/>
          <a:p>
            <a:r>
              <a:rPr lang="ru-RU" b="1" dirty="0">
                <a:latin typeface="Tahoma" panose="020B0604030504040204" pitchFamily="34" charset="0"/>
                <a:ea typeface="Tahoma" panose="020B0604030504040204" pitchFamily="34" charset="0"/>
                <a:cs typeface="Tahoma" panose="020B0604030504040204" pitchFamily="34" charset="0"/>
              </a:rPr>
              <a:t>Никогаш не зборувајте на начин што ќе му дадете до знаење на работодавецот дека не му верувате. Наместо доверба, зборувајте за интереси, земајќи ги предвид можните решенија кои се прифатливи за двете страни во преговорите.</a:t>
            </a:r>
          </a:p>
          <a:p>
            <a:r>
              <a:rPr lang="ru-RU" b="1" dirty="0">
                <a:latin typeface="Tahoma" panose="020B0604030504040204" pitchFamily="34" charset="0"/>
                <a:ea typeface="Tahoma" panose="020B0604030504040204" pitchFamily="34" charset="0"/>
                <a:cs typeface="Tahoma" panose="020B0604030504040204" pitchFamily="34" charset="0"/>
              </a:rPr>
              <a:t>Ако прашањето на довербата се појави како тема во преговорите, преговорите може неповратно да одат во лоша насока. Никој нема да има корист од тоа, ниту работодавачот, ниту синдикатот. </a:t>
            </a:r>
            <a:endParaRPr lang="ru-RU" b="1" dirty="0" smtClean="0">
              <a:latin typeface="Tahoma" panose="020B0604030504040204" pitchFamily="34" charset="0"/>
              <a:ea typeface="Tahoma" panose="020B0604030504040204" pitchFamily="34" charset="0"/>
              <a:cs typeface="Tahoma" panose="020B0604030504040204" pitchFamily="34" charset="0"/>
            </a:endParaRPr>
          </a:p>
          <a:p>
            <a:r>
              <a:rPr lang="ru-RU" b="1" dirty="0" smtClean="0">
                <a:latin typeface="Tahoma" panose="020B0604030504040204" pitchFamily="34" charset="0"/>
                <a:ea typeface="Tahoma" panose="020B0604030504040204" pitchFamily="34" charset="0"/>
                <a:cs typeface="Tahoma" panose="020B0604030504040204" pitchFamily="34" charset="0"/>
              </a:rPr>
              <a:t>Кога </a:t>
            </a:r>
            <a:r>
              <a:rPr lang="ru-RU" b="1" dirty="0">
                <a:latin typeface="Tahoma" panose="020B0604030504040204" pitchFamily="34" charset="0"/>
                <a:ea typeface="Tahoma" panose="020B0604030504040204" pitchFamily="34" charset="0"/>
                <a:cs typeface="Tahoma" panose="020B0604030504040204" pitchFamily="34" charset="0"/>
              </a:rPr>
              <a:t>ќе му покажете на работодавецот дека не му верувате, ставате крај на преговорите. И навистина за што да зборуваме и што да се договориме со личност на која немаме доверба.</a:t>
            </a:r>
          </a:p>
          <a:p>
            <a:endParaRPr lang="ru-RU" dirty="0"/>
          </a:p>
          <a:p>
            <a:endParaRPr lang="ru-RU" dirty="0"/>
          </a:p>
          <a:p>
            <a:endParaRPr lang="ru-RU" dirty="0"/>
          </a:p>
          <a:p>
            <a:endParaRPr lang="en-US" dirty="0"/>
          </a:p>
        </p:txBody>
      </p:sp>
    </p:spTree>
    <p:extLst>
      <p:ext uri="{BB962C8B-B14F-4D97-AF65-F5344CB8AC3E}">
        <p14:creationId xmlns:p14="http://schemas.microsoft.com/office/powerpoint/2010/main" val="2806047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ФОРМИРАЊЕ НА ПРЕГОВАРАЧКИОТ ТИМ</a:t>
            </a:r>
            <a:endParaRPr lang="en-US" dirty="0"/>
          </a:p>
        </p:txBody>
      </p:sp>
      <p:sp>
        <p:nvSpPr>
          <p:cNvPr id="3" name="Content Placeholder 2"/>
          <p:cNvSpPr>
            <a:spLocks noGrp="1"/>
          </p:cNvSpPr>
          <p:nvPr>
            <p:ph idx="1"/>
          </p:nvPr>
        </p:nvSpPr>
        <p:spPr/>
        <p:txBody>
          <a:bodyPr/>
          <a:lstStyle/>
          <a:p>
            <a:r>
              <a:rPr lang="mk-MK" dirty="0"/>
              <a:t>1. Документација и </a:t>
            </a:r>
            <a:r>
              <a:rPr lang="mk-MK" dirty="0" smtClean="0"/>
              <a:t>информации</a:t>
            </a:r>
          </a:p>
          <a:p>
            <a:endParaRPr lang="mk-MK" dirty="0" smtClean="0"/>
          </a:p>
          <a:p>
            <a:r>
              <a:rPr lang="mk-MK" dirty="0" smtClean="0"/>
              <a:t>2</a:t>
            </a:r>
            <a:r>
              <a:rPr lang="mk-MK" dirty="0"/>
              <a:t>. Стручни </a:t>
            </a:r>
            <a:r>
              <a:rPr lang="mk-MK" dirty="0" smtClean="0"/>
              <a:t>соработници</a:t>
            </a:r>
          </a:p>
          <a:p>
            <a:endParaRPr lang="mk-MK" dirty="0"/>
          </a:p>
          <a:p>
            <a:r>
              <a:rPr lang="ru-RU" dirty="0"/>
              <a:t>3. Избор на преговарачи во тимот и нивниот број</a:t>
            </a:r>
            <a:endParaRPr lang="en-US" dirty="0"/>
          </a:p>
        </p:txBody>
      </p:sp>
    </p:spTree>
    <p:extLst>
      <p:ext uri="{BB962C8B-B14F-4D97-AF65-F5344CB8AC3E}">
        <p14:creationId xmlns:p14="http://schemas.microsoft.com/office/powerpoint/2010/main" val="318566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897147"/>
            <a:ext cx="9905999" cy="4986068"/>
          </a:xfrm>
        </p:spPr>
        <p:txBody>
          <a:bodyPr>
            <a:normAutofit lnSpcReduction="10000"/>
          </a:bodyPr>
          <a:lstStyle/>
          <a:p>
            <a:endParaRPr lang="en-US" b="1" dirty="0" smtClean="0">
              <a:latin typeface="Tahoma" panose="020B0604030504040204" pitchFamily="34" charset="0"/>
              <a:ea typeface="Tahoma" panose="020B0604030504040204" pitchFamily="34" charset="0"/>
              <a:cs typeface="Tahoma" panose="020B0604030504040204" pitchFamily="34" charset="0"/>
            </a:endParaRPr>
          </a:p>
          <a:p>
            <a:r>
              <a:rPr lang="mk-MK" sz="3600" b="1" dirty="0" smtClean="0">
                <a:latin typeface="Tahoma" panose="020B0604030504040204" pitchFamily="34" charset="0"/>
                <a:ea typeface="Tahoma" panose="020B0604030504040204" pitchFamily="34" charset="0"/>
                <a:cs typeface="Tahoma" panose="020B0604030504040204" pitchFamily="34" charset="0"/>
              </a:rPr>
              <a:t>Што </a:t>
            </a:r>
            <a:r>
              <a:rPr lang="mk-MK" sz="3600" b="1" dirty="0">
                <a:latin typeface="Tahoma" panose="020B0604030504040204" pitchFamily="34" charset="0"/>
                <a:ea typeface="Tahoma" panose="020B0604030504040204" pitchFamily="34" charset="0"/>
                <a:cs typeface="Tahoma" panose="020B0604030504040204" pitchFamily="34" charset="0"/>
              </a:rPr>
              <a:t>се преговори</a:t>
            </a:r>
            <a:r>
              <a:rPr lang="mk-MK" sz="3600" b="1" dirty="0" smtClean="0">
                <a:latin typeface="Tahoma" panose="020B0604030504040204" pitchFamily="34" charset="0"/>
                <a:ea typeface="Tahoma" panose="020B0604030504040204" pitchFamily="34" charset="0"/>
                <a:cs typeface="Tahoma" panose="020B0604030504040204" pitchFamily="34" charset="0"/>
              </a:rPr>
              <a:t>?</a:t>
            </a:r>
            <a:endParaRPr lang="en-US" sz="3600" b="1" dirty="0" smtClean="0">
              <a:latin typeface="Tahoma" panose="020B0604030504040204" pitchFamily="34" charset="0"/>
              <a:ea typeface="Tahoma" panose="020B0604030504040204" pitchFamily="34" charset="0"/>
              <a:cs typeface="Tahoma" panose="020B0604030504040204" pitchFamily="34" charset="0"/>
            </a:endParaRPr>
          </a:p>
          <a:p>
            <a:r>
              <a:rPr lang="mk-MK" sz="3600" b="1" dirty="0" smtClean="0">
                <a:latin typeface="Tahoma" panose="020B0604030504040204" pitchFamily="34" charset="0"/>
                <a:ea typeface="Tahoma" panose="020B0604030504040204" pitchFamily="34" charset="0"/>
                <a:cs typeface="Tahoma" panose="020B0604030504040204" pitchFamily="34" charset="0"/>
              </a:rPr>
              <a:t>Видови </a:t>
            </a:r>
            <a:r>
              <a:rPr lang="mk-MK" sz="3600" b="1" dirty="0">
                <a:latin typeface="Tahoma" panose="020B0604030504040204" pitchFamily="34" charset="0"/>
                <a:ea typeface="Tahoma" panose="020B0604030504040204" pitchFamily="34" charset="0"/>
                <a:cs typeface="Tahoma" panose="020B0604030504040204" pitchFamily="34" charset="0"/>
              </a:rPr>
              <a:t>на </a:t>
            </a:r>
            <a:r>
              <a:rPr lang="mk-MK" sz="3600" b="1" dirty="0" smtClean="0">
                <a:latin typeface="Tahoma" panose="020B0604030504040204" pitchFamily="34" charset="0"/>
                <a:ea typeface="Tahoma" panose="020B0604030504040204" pitchFamily="34" charset="0"/>
                <a:cs typeface="Tahoma" panose="020B0604030504040204" pitchFamily="34" charset="0"/>
              </a:rPr>
              <a:t>преговори</a:t>
            </a:r>
            <a:endParaRPr lang="en-US" sz="3600" b="1" dirty="0" smtClean="0">
              <a:latin typeface="Tahoma" panose="020B0604030504040204" pitchFamily="34" charset="0"/>
              <a:ea typeface="Tahoma" panose="020B0604030504040204" pitchFamily="34" charset="0"/>
              <a:cs typeface="Tahoma" panose="020B0604030504040204" pitchFamily="34" charset="0"/>
            </a:endParaRPr>
          </a:p>
          <a:p>
            <a:r>
              <a:rPr lang="mk-MK" sz="3600" b="1" dirty="0">
                <a:latin typeface="Tahoma" panose="020B0604030504040204" pitchFamily="34" charset="0"/>
                <a:ea typeface="Tahoma" panose="020B0604030504040204" pitchFamily="34" charset="0"/>
                <a:cs typeface="Tahoma" panose="020B0604030504040204" pitchFamily="34" charset="0"/>
              </a:rPr>
              <a:t>Стратегии при </a:t>
            </a:r>
            <a:r>
              <a:rPr lang="mk-MK" sz="3600" b="1" dirty="0" smtClean="0">
                <a:latin typeface="Tahoma" panose="020B0604030504040204" pitchFamily="34" charset="0"/>
                <a:ea typeface="Tahoma" panose="020B0604030504040204" pitchFamily="34" charset="0"/>
                <a:cs typeface="Tahoma" panose="020B0604030504040204" pitchFamily="34" charset="0"/>
              </a:rPr>
              <a:t>преговарање</a:t>
            </a:r>
            <a:endParaRPr lang="en-US" sz="3600" b="1" dirty="0" smtClean="0">
              <a:latin typeface="Tahoma" panose="020B0604030504040204" pitchFamily="34" charset="0"/>
              <a:ea typeface="Tahoma" panose="020B0604030504040204" pitchFamily="34" charset="0"/>
              <a:cs typeface="Tahoma" panose="020B0604030504040204" pitchFamily="34" charset="0"/>
            </a:endParaRPr>
          </a:p>
          <a:p>
            <a:r>
              <a:rPr lang="mk-MK" sz="3600" b="1" dirty="0">
                <a:latin typeface="Tahoma" panose="020B0604030504040204" pitchFamily="34" charset="0"/>
                <a:ea typeface="Tahoma" panose="020B0604030504040204" pitchFamily="34" charset="0"/>
                <a:cs typeface="Tahoma" panose="020B0604030504040204" pitchFamily="34" charset="0"/>
              </a:rPr>
              <a:t>Креирање </a:t>
            </a:r>
            <a:r>
              <a:rPr lang="en-US" sz="3600" b="1" dirty="0" smtClean="0">
                <a:latin typeface="Tahoma" panose="020B0604030504040204" pitchFamily="34" charset="0"/>
                <a:ea typeface="Tahoma" panose="020B0604030504040204" pitchFamily="34" charset="0"/>
                <a:cs typeface="Tahoma" panose="020B0604030504040204" pitchFamily="34" charset="0"/>
              </a:rPr>
              <a:t>win-win</a:t>
            </a:r>
          </a:p>
          <a:p>
            <a:r>
              <a:rPr lang="ru-RU" sz="3600" b="1" dirty="0">
                <a:latin typeface="Tahoma" panose="020B0604030504040204" pitchFamily="34" charset="0"/>
                <a:ea typeface="Tahoma" panose="020B0604030504040204" pitchFamily="34" charset="0"/>
                <a:cs typeface="Tahoma" panose="020B0604030504040204" pitchFamily="34" charset="0"/>
              </a:rPr>
              <a:t>Развивање сценарио за постигнување договор</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469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915" y="236133"/>
            <a:ext cx="9905998" cy="1478570"/>
          </a:xfrm>
        </p:spPr>
        <p:txBody>
          <a:bodyPr/>
          <a:lstStyle/>
          <a:p>
            <a:r>
              <a:rPr lang="ru-RU" dirty="0"/>
              <a:t>ТРИ ЗЛАТНИ ПРАВИЛА НА КОЛЕКТИВНО ДОГОВАРАЊЕ</a:t>
            </a:r>
            <a:endParaRPr lang="en-US" dirty="0"/>
          </a:p>
        </p:txBody>
      </p:sp>
      <p:sp>
        <p:nvSpPr>
          <p:cNvPr id="3" name="Content Placeholder 2"/>
          <p:cNvSpPr>
            <a:spLocks noGrp="1"/>
          </p:cNvSpPr>
          <p:nvPr>
            <p:ph idx="1"/>
          </p:nvPr>
        </p:nvSpPr>
        <p:spPr>
          <a:xfrm>
            <a:off x="1124787" y="1547423"/>
            <a:ext cx="9905999" cy="4623758"/>
          </a:xfrm>
        </p:spPr>
        <p:txBody>
          <a:bodyPr>
            <a:noAutofit/>
          </a:bodyPr>
          <a:lstStyle/>
          <a:p>
            <a:r>
              <a:rPr lang="ru-RU" sz="1800" b="1" dirty="0">
                <a:latin typeface="Tahoma" panose="020B0604030504040204" pitchFamily="34" charset="0"/>
                <a:ea typeface="Tahoma" panose="020B0604030504040204" pitchFamily="34" charset="0"/>
                <a:cs typeface="Tahoma" panose="020B0604030504040204" pitchFamily="34" charset="0"/>
              </a:rPr>
              <a:t>1. Никогаш не одете сами да </a:t>
            </a:r>
            <a:r>
              <a:rPr lang="ru-RU" sz="1800" b="1" dirty="0" smtClean="0">
                <a:latin typeface="Tahoma" panose="020B0604030504040204" pitchFamily="34" charset="0"/>
                <a:ea typeface="Tahoma" panose="020B0604030504040204" pitchFamily="34" charset="0"/>
                <a:cs typeface="Tahoma" panose="020B0604030504040204" pitchFamily="34" charset="0"/>
              </a:rPr>
              <a:t>преговарате</a:t>
            </a:r>
            <a:endParaRPr lang="ru-RU" sz="1800" b="1" dirty="0">
              <a:latin typeface="Tahoma" panose="020B0604030504040204" pitchFamily="34" charset="0"/>
              <a:ea typeface="Tahoma" panose="020B0604030504040204" pitchFamily="34" charset="0"/>
              <a:cs typeface="Tahoma" panose="020B0604030504040204" pitchFamily="34" charset="0"/>
            </a:endParaRPr>
          </a:p>
          <a:p>
            <a:r>
              <a:rPr lang="ru-RU" sz="1800" b="1" i="1" dirty="0">
                <a:latin typeface="Tahoma" panose="020B0604030504040204" pitchFamily="34" charset="0"/>
                <a:ea typeface="Tahoma" panose="020B0604030504040204" pitchFamily="34" charset="0"/>
                <a:cs typeface="Tahoma" panose="020B0604030504040204" pitchFamily="34" charset="0"/>
              </a:rPr>
              <a:t>Претставник на синдикатот никогаш не смее да оди сам на преговори. Секогаш и нужно мора со себе да го носи својот заменик, друг член на Синдикалната комисија или преговарачкиот тим</a:t>
            </a:r>
            <a:r>
              <a:rPr lang="ru-RU" sz="1800" b="1" i="1" dirty="0" smtClean="0">
                <a:latin typeface="Tahoma" panose="020B0604030504040204" pitchFamily="34" charset="0"/>
                <a:ea typeface="Tahoma" panose="020B0604030504040204" pitchFamily="34" charset="0"/>
                <a:cs typeface="Tahoma" panose="020B0604030504040204" pitchFamily="34" charset="0"/>
              </a:rPr>
              <a:t>.</a:t>
            </a:r>
            <a:endParaRPr lang="ru-RU" sz="1800" b="1" dirty="0">
              <a:latin typeface="Tahoma" panose="020B0604030504040204" pitchFamily="34" charset="0"/>
              <a:ea typeface="Tahoma" panose="020B0604030504040204" pitchFamily="34" charset="0"/>
              <a:cs typeface="Tahoma" panose="020B0604030504040204" pitchFamily="34" charset="0"/>
            </a:endParaRPr>
          </a:p>
          <a:p>
            <a:r>
              <a:rPr lang="ru-RU" sz="1800" b="1" dirty="0">
                <a:latin typeface="Tahoma" panose="020B0604030504040204" pitchFamily="34" charset="0"/>
                <a:ea typeface="Tahoma" panose="020B0604030504040204" pitchFamily="34" charset="0"/>
                <a:cs typeface="Tahoma" panose="020B0604030504040204" pitchFamily="34" charset="0"/>
              </a:rPr>
              <a:t>2. Синдикалниот преговарач никогаш не смее да го надмине својот </a:t>
            </a:r>
            <a:r>
              <a:rPr lang="ru-RU" sz="1800" b="1" dirty="0" smtClean="0">
                <a:latin typeface="Tahoma" panose="020B0604030504040204" pitchFamily="34" charset="0"/>
                <a:ea typeface="Tahoma" panose="020B0604030504040204" pitchFamily="34" charset="0"/>
                <a:cs typeface="Tahoma" panose="020B0604030504040204" pitchFamily="34" charset="0"/>
              </a:rPr>
              <a:t>мандат</a:t>
            </a:r>
            <a:endParaRPr lang="ru-RU" sz="1800" b="1" dirty="0">
              <a:latin typeface="Tahoma" panose="020B0604030504040204" pitchFamily="34" charset="0"/>
              <a:ea typeface="Tahoma" panose="020B0604030504040204" pitchFamily="34" charset="0"/>
              <a:cs typeface="Tahoma" panose="020B0604030504040204" pitchFamily="34" charset="0"/>
            </a:endParaRPr>
          </a:p>
          <a:p>
            <a:r>
              <a:rPr lang="ru-RU" sz="1800" b="1" i="1" dirty="0">
                <a:latin typeface="Tahoma" panose="020B0604030504040204" pitchFamily="34" charset="0"/>
                <a:ea typeface="Tahoma" panose="020B0604030504040204" pitchFamily="34" charset="0"/>
                <a:cs typeface="Tahoma" panose="020B0604030504040204" pitchFamily="34" charset="0"/>
              </a:rPr>
              <a:t>Доколку во разговорот со работодавачот се најде решение за проблемот, но тоа е надвор од прашањата за кои се разговара со членството во синдикатот, синдикалниот преговарач е должен да побара пауза и за тоа да го извести членството</a:t>
            </a:r>
            <a:r>
              <a:rPr lang="ru-RU" sz="1800" b="1" i="1" dirty="0" smtClean="0">
                <a:latin typeface="Tahoma" panose="020B0604030504040204" pitchFamily="34" charset="0"/>
                <a:ea typeface="Tahoma" panose="020B0604030504040204" pitchFamily="34" charset="0"/>
                <a:cs typeface="Tahoma" panose="020B0604030504040204" pitchFamily="34" charset="0"/>
              </a:rPr>
              <a:t>.</a:t>
            </a:r>
            <a:endParaRPr lang="ru-RU" sz="1800" b="1" i="1" dirty="0">
              <a:latin typeface="Tahoma" panose="020B0604030504040204" pitchFamily="34" charset="0"/>
              <a:ea typeface="Tahoma" panose="020B0604030504040204" pitchFamily="34" charset="0"/>
              <a:cs typeface="Tahoma" panose="020B0604030504040204" pitchFamily="34" charset="0"/>
            </a:endParaRPr>
          </a:p>
          <a:p>
            <a:r>
              <a:rPr lang="ru-RU" sz="1800" b="1" dirty="0">
                <a:latin typeface="Tahoma" panose="020B0604030504040204" pitchFamily="34" charset="0"/>
                <a:ea typeface="Tahoma" panose="020B0604030504040204" pitchFamily="34" charset="0"/>
                <a:cs typeface="Tahoma" panose="020B0604030504040204" pitchFamily="34" charset="0"/>
              </a:rPr>
              <a:t>3. Важно е да се изврши уникатно</a:t>
            </a:r>
          </a:p>
          <a:p>
            <a:r>
              <a:rPr lang="ru-RU" sz="1800" b="1" i="1" dirty="0">
                <a:latin typeface="Tahoma" panose="020B0604030504040204" pitchFamily="34" charset="0"/>
                <a:ea typeface="Tahoma" panose="020B0604030504040204" pitchFamily="34" charset="0"/>
                <a:cs typeface="Tahoma" panose="020B0604030504040204" pitchFamily="34" charset="0"/>
              </a:rPr>
              <a:t>Меѓусебните несогласувања никогаш не треба да се изразуваат пред работодавците или раководството. Сите разлики во мислењата меѓу членовите на синдикалниот преговарачки тим треба однапред да се разјаснат.</a:t>
            </a:r>
          </a:p>
          <a:p>
            <a:endParaRPr lang="en-US" sz="1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848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915" y="222276"/>
            <a:ext cx="9905998" cy="1478570"/>
          </a:xfrm>
        </p:spPr>
        <p:txBody>
          <a:bodyPr/>
          <a:lstStyle/>
          <a:p>
            <a:r>
              <a:rPr lang="mk-MK" dirty="0"/>
              <a:t>МОЌТА ВО ПРЕГОВОРИТЕ</a:t>
            </a:r>
            <a:endParaRPr lang="en-US" dirty="0"/>
          </a:p>
        </p:txBody>
      </p:sp>
      <p:sp>
        <p:nvSpPr>
          <p:cNvPr id="3" name="Content Placeholder 2"/>
          <p:cNvSpPr>
            <a:spLocks noGrp="1"/>
          </p:cNvSpPr>
          <p:nvPr>
            <p:ph idx="1"/>
          </p:nvPr>
        </p:nvSpPr>
        <p:spPr>
          <a:xfrm>
            <a:off x="1016721" y="1700846"/>
            <a:ext cx="9905999" cy="4724891"/>
          </a:xfrm>
        </p:spPr>
        <p:txBody>
          <a:bodyPr>
            <a:noAutofit/>
          </a:bodyPr>
          <a:lstStyle/>
          <a:p>
            <a:r>
              <a:rPr lang="ru-RU" sz="2000" b="1" dirty="0">
                <a:latin typeface="Tahoma" panose="020B0604030504040204" pitchFamily="34" charset="0"/>
                <a:ea typeface="Tahoma" panose="020B0604030504040204" pitchFamily="34" charset="0"/>
                <a:cs typeface="Tahoma" panose="020B0604030504040204" pitchFamily="34" charset="0"/>
              </a:rPr>
              <a:t>Работодавачот е тој што го вработува или отпушта работникот (ситуациона моќ). Каква моќ имаат синдикалците - преговарачи</a:t>
            </a:r>
            <a:r>
              <a:rPr lang="ru-RU" sz="2000" b="1" dirty="0" smtClean="0">
                <a:latin typeface="Tahoma" panose="020B0604030504040204" pitchFamily="34" charset="0"/>
                <a:ea typeface="Tahoma" panose="020B0604030504040204" pitchFamily="34" charset="0"/>
                <a:cs typeface="Tahoma" panose="020B0604030504040204" pitchFamily="34" charset="0"/>
              </a:rPr>
              <a:t>?</a:t>
            </a:r>
            <a:endParaRPr lang="en-US" sz="20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ru-RU" sz="2000" b="1" dirty="0">
              <a:latin typeface="Tahoma" panose="020B0604030504040204" pitchFamily="34" charset="0"/>
              <a:ea typeface="Tahoma" panose="020B0604030504040204" pitchFamily="34" charset="0"/>
              <a:cs typeface="Tahoma" panose="020B0604030504040204" pitchFamily="34" charset="0"/>
            </a:endParaRPr>
          </a:p>
          <a:p>
            <a:r>
              <a:rPr lang="ru-RU" sz="2000" b="1" dirty="0" smtClean="0">
                <a:latin typeface="Tahoma" panose="020B0604030504040204" pitchFamily="34" charset="0"/>
                <a:ea typeface="Tahoma" panose="020B0604030504040204" pitchFamily="34" charset="0"/>
                <a:cs typeface="Tahoma" panose="020B0604030504040204" pitchFamily="34" charset="0"/>
              </a:rPr>
              <a:t>Често </a:t>
            </a:r>
            <a:r>
              <a:rPr lang="ru-RU" sz="2000" b="1" dirty="0">
                <a:latin typeface="Tahoma" panose="020B0604030504040204" pitchFamily="34" charset="0"/>
                <a:ea typeface="Tahoma" panose="020B0604030504040204" pitchFamily="34" charset="0"/>
                <a:cs typeface="Tahoma" panose="020B0604030504040204" pitchFamily="34" charset="0"/>
              </a:rPr>
              <a:t>се смета дека работниците се во подредена положба во однос на работодавачите и дека имаат помала моќ</a:t>
            </a:r>
            <a:r>
              <a:rPr lang="ru-RU" sz="2000" b="1" dirty="0" smtClean="0">
                <a:latin typeface="Tahoma" panose="020B0604030504040204" pitchFamily="34" charset="0"/>
                <a:ea typeface="Tahoma" panose="020B0604030504040204" pitchFamily="34" charset="0"/>
                <a:cs typeface="Tahoma" panose="020B0604030504040204" pitchFamily="34" charset="0"/>
              </a:rPr>
              <a:t>.</a:t>
            </a:r>
            <a:endParaRPr lang="en-US" sz="20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ru-RU" sz="2000" b="1" dirty="0">
              <a:latin typeface="Tahoma" panose="020B0604030504040204" pitchFamily="34" charset="0"/>
              <a:ea typeface="Tahoma" panose="020B0604030504040204" pitchFamily="34" charset="0"/>
              <a:cs typeface="Tahoma" panose="020B0604030504040204" pitchFamily="34" charset="0"/>
            </a:endParaRPr>
          </a:p>
          <a:p>
            <a:r>
              <a:rPr lang="ru-RU" sz="2000" b="1" dirty="0">
                <a:latin typeface="Tahoma" panose="020B0604030504040204" pitchFamily="34" charset="0"/>
                <a:ea typeface="Tahoma" panose="020B0604030504040204" pitchFamily="34" charset="0"/>
                <a:cs typeface="Tahoma" panose="020B0604030504040204" pitchFamily="34" charset="0"/>
              </a:rPr>
              <a:t>Важно е преговарач да биде личност која долго време е во синдикатот (колега од гранковиот синдикат) и ужива одредена репутација. Личната харизма може да влијае и на текот и исходот од преговорите. Искусните и самоуверени преговарачи можат многу добро да издржат секаков вид тешкотии.</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519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Фактори кои влијаат на поцесот на преговарање</a:t>
            </a:r>
            <a:endParaRPr lang="en-US" dirty="0"/>
          </a:p>
        </p:txBody>
      </p:sp>
      <p:sp>
        <p:nvSpPr>
          <p:cNvPr id="3" name="Content Placeholder 2"/>
          <p:cNvSpPr>
            <a:spLocks noGrp="1"/>
          </p:cNvSpPr>
          <p:nvPr>
            <p:ph idx="1"/>
          </p:nvPr>
        </p:nvSpPr>
        <p:spPr/>
        <p:txBody>
          <a:bodyPr>
            <a:normAutofit/>
          </a:bodyPr>
          <a:lstStyle/>
          <a:p>
            <a:r>
              <a:rPr lang="ru-RU" dirty="0"/>
              <a:t>РАСПОРЕД НА СЕДЕЊЕ ВО САЛАТА - </a:t>
            </a:r>
            <a:r>
              <a:rPr lang="ru-RU" dirty="0" smtClean="0"/>
              <a:t>Физичкото </a:t>
            </a:r>
            <a:r>
              <a:rPr lang="ru-RU" dirty="0"/>
              <a:t>распоредување на луѓето на преговарачката маса има изненадувачки ефект врз начинот на кој се водат преговорите. Така, на пример:</a:t>
            </a:r>
          </a:p>
          <a:p>
            <a:r>
              <a:rPr lang="ru-RU" dirty="0" smtClean="0"/>
              <a:t> </a:t>
            </a:r>
            <a:r>
              <a:rPr lang="ru-RU" dirty="0"/>
              <a:t>Многу е потешко да се биде агресивен кон некој што ви седи лево или десно отколку кон некој што е пред вас;</a:t>
            </a:r>
          </a:p>
          <a:p>
            <a:r>
              <a:rPr lang="ru-RU" dirty="0" smtClean="0"/>
              <a:t> </a:t>
            </a:r>
            <a:r>
              <a:rPr lang="ru-RU" dirty="0"/>
              <a:t>Ретко кога два тима преговарачи спонтано ќе се согласат заеднички да решат некој проблем ако седат еден спроти друг на </a:t>
            </a:r>
            <a:r>
              <a:rPr lang="ru-RU" dirty="0" smtClean="0"/>
              <a:t>масата.</a:t>
            </a:r>
            <a:endParaRPr lang="ru-RU" dirty="0"/>
          </a:p>
          <a:p>
            <a:endParaRPr lang="en-US" dirty="0"/>
          </a:p>
        </p:txBody>
      </p:sp>
    </p:spTree>
    <p:extLst>
      <p:ext uri="{BB962C8B-B14F-4D97-AF65-F5344CB8AC3E}">
        <p14:creationId xmlns:p14="http://schemas.microsoft.com/office/powerpoint/2010/main" val="97302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Навременост</a:t>
            </a:r>
            <a:endParaRPr lang="en-US" dirty="0"/>
          </a:p>
        </p:txBody>
      </p:sp>
      <p:sp>
        <p:nvSpPr>
          <p:cNvPr id="3" name="Content Placeholder 2"/>
          <p:cNvSpPr>
            <a:spLocks noGrp="1"/>
          </p:cNvSpPr>
          <p:nvPr>
            <p:ph idx="1"/>
          </p:nvPr>
        </p:nvSpPr>
        <p:spPr/>
        <p:txBody>
          <a:bodyPr/>
          <a:lstStyle/>
          <a:p>
            <a:r>
              <a:rPr lang="ru-RU" dirty="0"/>
              <a:t>Ако доцните на преговори, ако го одложите состанокот непосредно пред да започне или ако постојано го наметнувате датумот на состаноците, лесно ќе ја изнервирате другата страна. Обидете се да направите две работи: да не доцните и непотребно да ги одложувате состаноците, но и да не покажувате знаци на нервоза кога другата страна го прави тоа.</a:t>
            </a:r>
            <a:endParaRPr lang="en-US" dirty="0"/>
          </a:p>
        </p:txBody>
      </p:sp>
    </p:spTree>
    <p:extLst>
      <p:ext uri="{BB962C8B-B14F-4D97-AF65-F5344CB8AC3E}">
        <p14:creationId xmlns:p14="http://schemas.microsoft.com/office/powerpoint/2010/main" val="316017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Принципиелно преговарање</a:t>
            </a:r>
            <a:endParaRPr lang="en-US" dirty="0"/>
          </a:p>
        </p:txBody>
      </p:sp>
      <p:sp>
        <p:nvSpPr>
          <p:cNvPr id="3" name="Content Placeholder 2"/>
          <p:cNvSpPr>
            <a:spLocks noGrp="1"/>
          </p:cNvSpPr>
          <p:nvPr>
            <p:ph idx="1"/>
          </p:nvPr>
        </p:nvSpPr>
        <p:spPr>
          <a:xfrm>
            <a:off x="1141412" y="1759789"/>
            <a:ext cx="9905999" cy="4358378"/>
          </a:xfrm>
        </p:spPr>
        <p:txBody>
          <a:bodyPr>
            <a:normAutofit fontScale="77500" lnSpcReduction="20000"/>
          </a:bodyPr>
          <a:lstStyle/>
          <a:p>
            <a:r>
              <a:rPr lang="ru-RU" sz="2600" b="1" dirty="0">
                <a:latin typeface="Tahoma" panose="020B0604030504040204" pitchFamily="34" charset="0"/>
                <a:ea typeface="Tahoma" panose="020B0604030504040204" pitchFamily="34" charset="0"/>
                <a:cs typeface="Tahoma" panose="020B0604030504040204" pitchFamily="34" charset="0"/>
              </a:rPr>
              <a:t>Доколку сакате да постигнете договор кој ги задоволува вашите суштински интереси, но и договор кој ќе придонесе за меѓусебно почитување и вреднување на двете страни во преговорите, најдобриот </a:t>
            </a:r>
            <a:r>
              <a:rPr lang="ru-RU" sz="2600" b="1" dirty="0" smtClean="0">
                <a:latin typeface="Tahoma" panose="020B0604030504040204" pitchFamily="34" charset="0"/>
                <a:ea typeface="Tahoma" panose="020B0604030504040204" pitchFamily="34" charset="0"/>
                <a:cs typeface="Tahoma" panose="020B0604030504040204" pitchFamily="34" charset="0"/>
              </a:rPr>
              <a:t>пристап </a:t>
            </a:r>
            <a:r>
              <a:rPr lang="ru-RU" sz="2600" b="1" dirty="0">
                <a:latin typeface="Tahoma" panose="020B0604030504040204" pitchFamily="34" charset="0"/>
                <a:ea typeface="Tahoma" panose="020B0604030504040204" pitchFamily="34" charset="0"/>
                <a:cs typeface="Tahoma" panose="020B0604030504040204" pitchFamily="34" charset="0"/>
              </a:rPr>
              <a:t>во преговорите </a:t>
            </a:r>
            <a:r>
              <a:rPr lang="ru-RU" sz="2600" b="1" dirty="0" smtClean="0">
                <a:latin typeface="Tahoma" panose="020B0604030504040204" pitchFamily="34" charset="0"/>
                <a:ea typeface="Tahoma" panose="020B0604030504040204" pitchFamily="34" charset="0"/>
                <a:cs typeface="Tahoma" panose="020B0604030504040204" pitchFamily="34" charset="0"/>
              </a:rPr>
              <a:t>е</a:t>
            </a:r>
            <a:r>
              <a:rPr lang="en-US" sz="2600" b="1" dirty="0">
                <a:latin typeface="Tahoma" panose="020B0604030504040204" pitchFamily="34" charset="0"/>
                <a:ea typeface="Tahoma" panose="020B0604030504040204" pitchFamily="34" charset="0"/>
                <a:cs typeface="Tahoma" panose="020B0604030504040204" pitchFamily="34" charset="0"/>
              </a:rPr>
              <a:t> </a:t>
            </a:r>
            <a:r>
              <a:rPr lang="mk-MK" sz="2600" b="1" dirty="0" smtClean="0">
                <a:latin typeface="Tahoma" panose="020B0604030504040204" pitchFamily="34" charset="0"/>
                <a:ea typeface="Tahoma" panose="020B0604030504040204" pitchFamily="34" charset="0"/>
                <a:cs typeface="Tahoma" panose="020B0604030504040204" pitchFamily="34" charset="0"/>
              </a:rPr>
              <a:t>принципиелен</a:t>
            </a:r>
            <a:r>
              <a:rPr lang="en-US" sz="2600" b="1" dirty="0" smtClean="0">
                <a:latin typeface="Tahoma" panose="020B0604030504040204" pitchFamily="34" charset="0"/>
                <a:ea typeface="Tahoma" panose="020B0604030504040204" pitchFamily="34" charset="0"/>
                <a:cs typeface="Tahoma" panose="020B0604030504040204" pitchFamily="34" charset="0"/>
              </a:rPr>
              <a:t> </a:t>
            </a:r>
            <a:r>
              <a:rPr lang="mk-MK" sz="2600" b="1" dirty="0" smtClean="0">
                <a:latin typeface="Tahoma" panose="020B0604030504040204" pitchFamily="34" charset="0"/>
                <a:ea typeface="Tahoma" panose="020B0604030504040204" pitchFamily="34" charset="0"/>
                <a:cs typeface="Tahoma" panose="020B0604030504040204" pitchFamily="34" charset="0"/>
              </a:rPr>
              <a:t>пристап.</a:t>
            </a:r>
            <a:endParaRPr lang="en-US" sz="2600" b="1" dirty="0" smtClean="0">
              <a:latin typeface="Tahoma" panose="020B0604030504040204" pitchFamily="34" charset="0"/>
              <a:ea typeface="Tahoma" panose="020B0604030504040204" pitchFamily="34" charset="0"/>
              <a:cs typeface="Tahoma" panose="020B0604030504040204" pitchFamily="34" charset="0"/>
            </a:endParaRPr>
          </a:p>
          <a:p>
            <a:endParaRPr lang="ru-RU" sz="2600" b="1" dirty="0">
              <a:latin typeface="Tahoma" panose="020B0604030504040204" pitchFamily="34" charset="0"/>
              <a:ea typeface="Tahoma" panose="020B0604030504040204" pitchFamily="34" charset="0"/>
              <a:cs typeface="Tahoma" panose="020B0604030504040204" pitchFamily="34" charset="0"/>
            </a:endParaRPr>
          </a:p>
          <a:p>
            <a:r>
              <a:rPr lang="ru-RU" sz="2600" b="1" dirty="0">
                <a:latin typeface="Tahoma" panose="020B0604030504040204" pitchFamily="34" charset="0"/>
                <a:ea typeface="Tahoma" panose="020B0604030504040204" pitchFamily="34" charset="0"/>
                <a:cs typeface="Tahoma" panose="020B0604030504040204" pitchFamily="34" charset="0"/>
              </a:rPr>
              <a:t>Овој тип на преговори вклучува да се натера другата страна да зборува што е можно повеќе за конкретни интереси и да ги спречи да се фокусираат на сопствената позиција и проблеми. </a:t>
            </a:r>
            <a:r>
              <a:rPr lang="en-US" sz="2600" b="1" dirty="0" smtClean="0">
                <a:latin typeface="Tahoma" panose="020B0604030504040204" pitchFamily="34" charset="0"/>
                <a:ea typeface="Tahoma" panose="020B0604030504040204" pitchFamily="34" charset="0"/>
                <a:cs typeface="Tahoma" panose="020B0604030504040204" pitchFamily="34" charset="0"/>
              </a:rPr>
              <a:t> </a:t>
            </a:r>
            <a:r>
              <a:rPr lang="ru-RU" sz="2600" b="1" dirty="0" smtClean="0">
                <a:latin typeface="Tahoma" panose="020B0604030504040204" pitchFamily="34" charset="0"/>
                <a:ea typeface="Tahoma" panose="020B0604030504040204" pitchFamily="34" charset="0"/>
                <a:cs typeface="Tahoma" panose="020B0604030504040204" pitchFamily="34" charset="0"/>
              </a:rPr>
              <a:t>За </a:t>
            </a:r>
            <a:r>
              <a:rPr lang="ru-RU" sz="2600" b="1" dirty="0">
                <a:latin typeface="Tahoma" panose="020B0604030504040204" pitchFamily="34" charset="0"/>
                <a:ea typeface="Tahoma" panose="020B0604030504040204" pitchFamily="34" charset="0"/>
                <a:cs typeface="Tahoma" panose="020B0604030504040204" pitchFamily="34" charset="0"/>
              </a:rPr>
              <a:t>да постигнете вин-вин договор, треба да ги наведете интересите на синдикатот што го застапувате и да и предложите на другата страна да ги презентира сопствените интереси. Кога тоа ќе се направи, тогаш се отвора вратата за најважното нешто, а тоа е: користење на разликите во интересите за да се идентификуваат заедничките интереси.</a:t>
            </a:r>
          </a:p>
          <a:p>
            <a:endParaRPr lang="en-US" dirty="0"/>
          </a:p>
        </p:txBody>
      </p:sp>
    </p:spTree>
    <p:extLst>
      <p:ext uri="{BB962C8B-B14F-4D97-AF65-F5344CB8AC3E}">
        <p14:creationId xmlns:p14="http://schemas.microsoft.com/office/powerpoint/2010/main" val="239567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479" y="-88064"/>
            <a:ext cx="9905998" cy="1478570"/>
          </a:xfrm>
        </p:spPr>
        <p:txBody>
          <a:bodyPr/>
          <a:lstStyle/>
          <a:p>
            <a:r>
              <a:rPr lang="mk-MK" dirty="0" smtClean="0"/>
              <a:t>СПРАВУВАЊЕ СО ТЕШКИ ПРЕГОВАРАЧИ</a:t>
            </a:r>
            <a:endParaRPr lang="en-US" dirty="0"/>
          </a:p>
        </p:txBody>
      </p:sp>
      <p:sp>
        <p:nvSpPr>
          <p:cNvPr id="3" name="Content Placeholder 2"/>
          <p:cNvSpPr>
            <a:spLocks noGrp="1"/>
          </p:cNvSpPr>
          <p:nvPr>
            <p:ph idx="1"/>
          </p:nvPr>
        </p:nvSpPr>
        <p:spPr>
          <a:xfrm>
            <a:off x="1016722" y="2327882"/>
            <a:ext cx="9905999" cy="4061835"/>
          </a:xfrm>
        </p:spPr>
        <p:txBody>
          <a:bodyPr>
            <a:normAutofit fontScale="92500" lnSpcReduction="20000"/>
          </a:bodyPr>
          <a:lstStyle/>
          <a:p>
            <a:r>
              <a:rPr lang="mk-MK" dirty="0" smtClean="0"/>
              <a:t>Следете ја вашата линија</a:t>
            </a:r>
            <a:r>
              <a:rPr lang="mk-MK" dirty="0"/>
              <a:t>, </a:t>
            </a:r>
            <a:r>
              <a:rPr lang="mk-MK" dirty="0" smtClean="0"/>
              <a:t>не реагирајте на нивните аргументи</a:t>
            </a:r>
            <a:r>
              <a:rPr lang="mk-MK" dirty="0"/>
              <a:t>, </a:t>
            </a:r>
            <a:r>
              <a:rPr lang="mk-MK" dirty="0" smtClean="0"/>
              <a:t>одете точка по точка</a:t>
            </a:r>
            <a:r>
              <a:rPr lang="mk-MK" dirty="0"/>
              <a:t>,</a:t>
            </a:r>
          </a:p>
          <a:p>
            <a:r>
              <a:rPr lang="mk-MK" dirty="0" smtClean="0"/>
              <a:t>Не реагирајте на нивните променливи ставови и гледишта</a:t>
            </a:r>
            <a:endParaRPr lang="mk-MK" dirty="0"/>
          </a:p>
          <a:p>
            <a:r>
              <a:rPr lang="mk-MK" dirty="0" smtClean="0"/>
              <a:t>Игнорирајте ги заканите</a:t>
            </a:r>
            <a:r>
              <a:rPr lang="mk-MK" dirty="0"/>
              <a:t>, </a:t>
            </a:r>
            <a:r>
              <a:rPr lang="mk-MK" dirty="0" smtClean="0"/>
              <a:t>не ги земајте лично</a:t>
            </a:r>
            <a:endParaRPr lang="mk-MK" dirty="0"/>
          </a:p>
          <a:p>
            <a:r>
              <a:rPr lang="mk-MK" dirty="0" smtClean="0"/>
              <a:t>Зборувајте потивко и поспоро</a:t>
            </a:r>
            <a:endParaRPr lang="mk-MK" dirty="0"/>
          </a:p>
          <a:p>
            <a:r>
              <a:rPr lang="mk-MK" dirty="0" smtClean="0"/>
              <a:t>Слушајте што велат тие и обидете се да ги идентификувате нивните реални потреби</a:t>
            </a:r>
            <a:endParaRPr lang="mk-MK" dirty="0"/>
          </a:p>
          <a:p>
            <a:r>
              <a:rPr lang="mk-MK" dirty="0" smtClean="0"/>
              <a:t>Парафразирајте ги нивните интереси</a:t>
            </a:r>
            <a:r>
              <a:rPr lang="mk-MK" dirty="0"/>
              <a:t>, </a:t>
            </a:r>
            <a:r>
              <a:rPr lang="mk-MK" dirty="0" smtClean="0"/>
              <a:t>а не нивните позиции</a:t>
            </a:r>
            <a:endParaRPr lang="mk-MK" dirty="0"/>
          </a:p>
          <a:p>
            <a:r>
              <a:rPr lang="mk-MK" dirty="0" smtClean="0"/>
              <a:t>Направете пауза</a:t>
            </a:r>
            <a:endParaRPr lang="en-US" dirty="0"/>
          </a:p>
        </p:txBody>
      </p:sp>
      <p:pic>
        <p:nvPicPr>
          <p:cNvPr id="4" name="Picture 3"/>
          <p:cNvPicPr>
            <a:picLocks noChangeAspect="1"/>
          </p:cNvPicPr>
          <p:nvPr/>
        </p:nvPicPr>
        <p:blipFill>
          <a:blip r:embed="rId2"/>
          <a:stretch>
            <a:fillRect/>
          </a:stretch>
        </p:blipFill>
        <p:spPr>
          <a:xfrm>
            <a:off x="3755880" y="849312"/>
            <a:ext cx="3267075" cy="1400175"/>
          </a:xfrm>
          <a:prstGeom prst="rect">
            <a:avLst/>
          </a:prstGeom>
        </p:spPr>
      </p:pic>
    </p:spTree>
    <p:extLst>
      <p:ext uri="{BB962C8B-B14F-4D97-AF65-F5344CB8AC3E}">
        <p14:creationId xmlns:p14="http://schemas.microsoft.com/office/powerpoint/2010/main" val="853762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normAutofit fontScale="90000"/>
          </a:bodyPr>
          <a:lstStyle/>
          <a:p>
            <a:r>
              <a:rPr lang="en-US" dirty="0" smtClean="0"/>
              <a:t/>
            </a:r>
            <a:br>
              <a:rPr lang="en-US" dirty="0" smtClean="0"/>
            </a:br>
            <a:r>
              <a:rPr lang="en-US" dirty="0"/>
              <a:t/>
            </a:r>
            <a:br>
              <a:rPr lang="en-US" dirty="0"/>
            </a:br>
            <a:r>
              <a:rPr lang="mk-MK" b="1" dirty="0" smtClean="0">
                <a:latin typeface="Tahoma" panose="020B0604030504040204" pitchFamily="34" charset="0"/>
                <a:ea typeface="Tahoma" panose="020B0604030504040204" pitchFamily="34" charset="0"/>
                <a:cs typeface="Tahoma" panose="020B0604030504040204" pitchFamily="34" charset="0"/>
              </a:rPr>
              <a:t>Текот </a:t>
            </a:r>
            <a:r>
              <a:rPr lang="mk-MK" b="1" dirty="0">
                <a:latin typeface="Tahoma" panose="020B0604030504040204" pitchFamily="34" charset="0"/>
                <a:ea typeface="Tahoma" panose="020B0604030504040204" pitchFamily="34" charset="0"/>
                <a:cs typeface="Tahoma" panose="020B0604030504040204" pitchFamily="34" charset="0"/>
              </a:rPr>
              <a:t>на преговорите</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31812" y="2765953"/>
            <a:ext cx="9905999" cy="3541714"/>
          </a:xfrm>
        </p:spPr>
        <p:txBody>
          <a:bodyPr>
            <a:normAutofit/>
          </a:bodyPr>
          <a:lstStyle/>
          <a:p>
            <a:r>
              <a:rPr lang="mk-MK" dirty="0">
                <a:latin typeface="Tahoma" panose="020B0604030504040204" pitchFamily="34" charset="0"/>
                <a:ea typeface="Tahoma" panose="020B0604030504040204" pitchFamily="34" charset="0"/>
                <a:cs typeface="Tahoma" panose="020B0604030504040204" pitchFamily="34" charset="0"/>
              </a:rPr>
              <a:t>Поставувајте што повеќе прашања</a:t>
            </a:r>
            <a:r>
              <a:rPr lang="mk-MK" dirty="0" smtClean="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Лицето кое ги поставува прашањата ја држи контролата во свои раце. Таа не само што избира теми и области за дискусија, туку и ја диктира нејзината насока. Долга листа на прашања ви овозможува да имате доволно материјал за квалитетни алтернативи кои ќе ви помогнат да постигнете квалитетен колективен договор „win/win“. Добијте на време!</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014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51" y="0"/>
            <a:ext cx="9905998" cy="672860"/>
          </a:xfrm>
        </p:spPr>
        <p:txBody>
          <a:bodyPr/>
          <a:lstStyle/>
          <a:p>
            <a:r>
              <a:rPr lang="mk-MK" dirty="0" smtClean="0"/>
              <a:t>Практични примери</a:t>
            </a:r>
            <a:endParaRPr lang="en-US" dirty="0"/>
          </a:p>
        </p:txBody>
      </p:sp>
      <p:sp>
        <p:nvSpPr>
          <p:cNvPr id="3" name="Content Placeholder 2"/>
          <p:cNvSpPr>
            <a:spLocks noGrp="1"/>
          </p:cNvSpPr>
          <p:nvPr>
            <p:ph idx="1"/>
          </p:nvPr>
        </p:nvSpPr>
        <p:spPr>
          <a:xfrm>
            <a:off x="1037895" y="672860"/>
            <a:ext cx="9905999" cy="5339751"/>
          </a:xfrm>
        </p:spPr>
        <p:txBody>
          <a:bodyPr>
            <a:noAutofit/>
          </a:bodyPr>
          <a:lstStyle/>
          <a:p>
            <a:r>
              <a:rPr lang="ru-RU" sz="1600" b="1" dirty="0">
                <a:latin typeface="Tahoma" panose="020B0604030504040204" pitchFamily="34" charset="0"/>
                <a:ea typeface="Tahoma" panose="020B0604030504040204" pitchFamily="34" charset="0"/>
                <a:cs typeface="Tahoma" panose="020B0604030504040204" pitchFamily="34" charset="0"/>
              </a:rPr>
              <a:t>Кога ќе се соочите со вешти преговарачи, тие ќе ви постават низа прашања за да ги откријат вашите слаби точки. За некои од овие прашања нема да имате подготвени одговори, еве начини да стекнете време и да го избегнете одговорот:</a:t>
            </a:r>
          </a:p>
          <a:p>
            <a:r>
              <a:rPr lang="ru-RU" sz="1600" b="1" dirty="0">
                <a:latin typeface="Tahoma" panose="020B0604030504040204" pitchFamily="34" charset="0"/>
                <a:ea typeface="Tahoma" panose="020B0604030504040204" pitchFamily="34" charset="0"/>
                <a:cs typeface="Tahoma" panose="020B0604030504040204" pitchFamily="34" charset="0"/>
              </a:rPr>
              <a:t>1. Контролирајте ја дискусијата со акцентирање на процедурата, односно текот на состанокот, на пример: „Предлагам да го одложиме ова прашање до попладневните часови, а сега да продолжиме да го разгледуваме членот од договорот кој се однесува на пресметката на платите“.</a:t>
            </a:r>
          </a:p>
          <a:p>
            <a:r>
              <a:rPr lang="ru-RU" sz="1600" b="1" dirty="0">
                <a:latin typeface="Tahoma" panose="020B0604030504040204" pitchFamily="34" charset="0"/>
                <a:ea typeface="Tahoma" panose="020B0604030504040204" pitchFamily="34" charset="0"/>
                <a:cs typeface="Tahoma" panose="020B0604030504040204" pitchFamily="34" charset="0"/>
              </a:rPr>
              <a:t>2. Сумирајте ја дискусијата</a:t>
            </a:r>
          </a:p>
          <a:p>
            <a:r>
              <a:rPr lang="ru-RU" sz="1600" b="1" dirty="0">
                <a:latin typeface="Tahoma" panose="020B0604030504040204" pitchFamily="34" charset="0"/>
                <a:ea typeface="Tahoma" panose="020B0604030504040204" pitchFamily="34" charset="0"/>
                <a:cs typeface="Tahoma" panose="020B0604030504040204" pitchFamily="34" charset="0"/>
              </a:rPr>
              <a:t>Кога дискусијата ќе дојде во ќорсокак, можете да го кажете следново: „Можеби би можел да резимирам до каде сме стигнале...“</a:t>
            </a:r>
          </a:p>
          <a:p>
            <a:r>
              <a:rPr lang="ru-RU" sz="1600" b="1" dirty="0">
                <a:latin typeface="Tahoma" panose="020B0604030504040204" pitchFamily="34" charset="0"/>
                <a:ea typeface="Tahoma" panose="020B0604030504040204" pitchFamily="34" charset="0"/>
                <a:cs typeface="Tahoma" panose="020B0604030504040204" pitchFamily="34" charset="0"/>
              </a:rPr>
              <a:t>3. Слаб одговор. Внимавајте со оваа „алатка“!!! Во одредени ситуации, бидете слабо реактивна личност која не изразува несогласување ниту согласување. Ако намерно секогаш реагирате слабо и бавно на предлозите, сугестиите, мислењата или барањата на другата страна, можно е да извршите силно влијание врз другата страна и всушност да ја стимулирате да се обиде да ви даде повеќе информации од нив. планирано. Сепак, користете го овој механизам внимателно и земете ги предвид можните ефекти, бидејќи е докажано дека е многу потешко да се преговара со слабо реактивна личност.</a:t>
            </a:r>
          </a:p>
          <a:p>
            <a:r>
              <a:rPr lang="ru-RU" sz="1600" b="1" dirty="0">
                <a:latin typeface="Tahoma" panose="020B0604030504040204" pitchFamily="34" charset="0"/>
                <a:ea typeface="Tahoma" panose="020B0604030504040204" pitchFamily="34" charset="0"/>
                <a:cs typeface="Tahoma" panose="020B0604030504040204" pitchFamily="34" charset="0"/>
              </a:rPr>
              <a:t>Процентот на успех во преговорите со слабо реактивна личност е три пати помал отколку кај луѓето кои во просек реагираат. Користете го овој механизам внимателно!!!</a:t>
            </a:r>
          </a:p>
          <a:p>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9454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mk-MK" dirty="0">
                <a:latin typeface="Tahoma" panose="020B0604030504040204" pitchFamily="34" charset="0"/>
                <a:ea typeface="Tahoma" panose="020B0604030504040204" pitchFamily="34" charset="0"/>
                <a:cs typeface="Tahoma" panose="020B0604030504040204" pitchFamily="34" charset="0"/>
              </a:rPr>
              <a:t>Трикови во преговорите</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141412" y="1621766"/>
            <a:ext cx="9905999" cy="4917057"/>
          </a:xfrm>
        </p:spPr>
        <p:txBody>
          <a:bodyPr>
            <a:normAutofit fontScale="70000" lnSpcReduction="20000"/>
          </a:bodyPr>
          <a:lstStyle/>
          <a:p>
            <a:r>
              <a:rPr lang="mk-MK" sz="3400" b="1" dirty="0">
                <a:latin typeface="Tahoma" panose="020B0604030504040204" pitchFamily="34" charset="0"/>
                <a:ea typeface="Tahoma" panose="020B0604030504040204" pitchFamily="34" charset="0"/>
                <a:cs typeface="Tahoma" panose="020B0604030504040204" pitchFamily="34" charset="0"/>
              </a:rPr>
              <a:t>КОНТИНУИРАНИ </a:t>
            </a:r>
            <a:r>
              <a:rPr lang="mk-MK" sz="3400" b="1" dirty="0" smtClean="0">
                <a:latin typeface="Tahoma" panose="020B0604030504040204" pitchFamily="34" charset="0"/>
                <a:ea typeface="Tahoma" panose="020B0604030504040204" pitchFamily="34" charset="0"/>
                <a:cs typeface="Tahoma" panose="020B0604030504040204" pitchFamily="34" charset="0"/>
              </a:rPr>
              <a:t>ОТСТАПКИ </a:t>
            </a:r>
            <a:r>
              <a:rPr lang="mk-MK" b="1" dirty="0" smtClean="0">
                <a:latin typeface="Tahoma" panose="020B0604030504040204" pitchFamily="34" charset="0"/>
                <a:ea typeface="Tahoma" panose="020B0604030504040204" pitchFamily="34" charset="0"/>
                <a:cs typeface="Tahoma" panose="020B0604030504040204" pitchFamily="34" charset="0"/>
              </a:rPr>
              <a:t>- </a:t>
            </a:r>
            <a:r>
              <a:rPr lang="ru-RU" sz="2900" b="1" dirty="0">
                <a:latin typeface="Tahoma" panose="020B0604030504040204" pitchFamily="34" charset="0"/>
                <a:ea typeface="Tahoma" panose="020B0604030504040204" pitchFamily="34" charset="0"/>
                <a:cs typeface="Tahoma" panose="020B0604030504040204" pitchFamily="34" charset="0"/>
              </a:rPr>
              <a:t>Овој трик се користи доста често за да се постигнат отстапки во моментот кога договорот е „на дофат“. Следниве реченици предупредуваат на ова: „Мислам дека успеавме да дојдеме до крајот на преговорите, ако само би можеле да прифатите...“, или „Дали сè уште можете да го прифатите ова и завршивме - ќе го потпишеме колективниот договор“ . Доколку се направат отстапки во последната фаза од преговорите, за да се потпише договорот, другата страна најверојатно ќе каже: „Одлично е што го прифативте ова, а сега треба само да разјасниме една точка и тогаш мислам дека сме ...“. Ова потоа ќе ве однесе до нова отстапка, и така на неодредено време. Се чини дека секоја отстапка е последна, но никогаш не завршува. Решението за ваквото однесување на другата страна е да се подготви список на сите прашања што ќе се разгледуваат во текот на преговорите, за да не може да се додадат нови и нови точки на деловите од договорот.</a:t>
            </a:r>
            <a:endParaRPr lang="en-US" sz="29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5620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166" y="0"/>
            <a:ext cx="9905998" cy="1478570"/>
          </a:xfrm>
        </p:spPr>
        <p:txBody>
          <a:bodyPr/>
          <a:lstStyle/>
          <a:p>
            <a:r>
              <a:rPr lang="mk-MK" dirty="0"/>
              <a:t>РОКОВИ И ОДЛОЖУВАЊА</a:t>
            </a:r>
            <a:endParaRPr lang="en-US" dirty="0"/>
          </a:p>
        </p:txBody>
      </p:sp>
      <p:sp>
        <p:nvSpPr>
          <p:cNvPr id="3" name="Content Placeholder 2"/>
          <p:cNvSpPr>
            <a:spLocks noGrp="1"/>
          </p:cNvSpPr>
          <p:nvPr>
            <p:ph idx="1"/>
          </p:nvPr>
        </p:nvSpPr>
        <p:spPr>
          <a:xfrm>
            <a:off x="1141412" y="1645638"/>
            <a:ext cx="9905999" cy="4789668"/>
          </a:xfrm>
        </p:spPr>
        <p:txBody>
          <a:bodyPr>
            <a:normAutofit fontScale="85000" lnSpcReduction="10000"/>
          </a:bodyPr>
          <a:lstStyle/>
          <a:p>
            <a:r>
              <a:rPr lang="mk-MK" b="1" dirty="0" smtClean="0">
                <a:latin typeface="Tahoma" panose="020B0604030504040204" pitchFamily="34" charset="0"/>
                <a:ea typeface="Tahoma" panose="020B0604030504040204" pitchFamily="34" charset="0"/>
                <a:cs typeface="Tahoma" panose="020B0604030504040204" pitchFamily="34" charset="0"/>
              </a:rPr>
              <a:t>РОКОВИ - </a:t>
            </a:r>
            <a:r>
              <a:rPr lang="ru-RU" b="1" dirty="0" smtClean="0">
                <a:latin typeface="Tahoma" panose="020B0604030504040204" pitchFamily="34" charset="0"/>
                <a:ea typeface="Tahoma" panose="020B0604030504040204" pitchFamily="34" charset="0"/>
                <a:cs typeface="Tahoma" panose="020B0604030504040204" pitchFamily="34" charset="0"/>
              </a:rPr>
              <a:t>Овој </a:t>
            </a:r>
            <a:r>
              <a:rPr lang="ru-RU" b="1" dirty="0">
                <a:latin typeface="Tahoma" panose="020B0604030504040204" pitchFamily="34" charset="0"/>
                <a:ea typeface="Tahoma" panose="020B0604030504040204" pitchFamily="34" charset="0"/>
                <a:cs typeface="Tahoma" panose="020B0604030504040204" pitchFamily="34" charset="0"/>
              </a:rPr>
              <a:t>трик се состои во поставување на рок до кој договорот мора да се склучи или нема да има договор. Рокот обично се наметнува ненадејно од едната, а потоа од другата </a:t>
            </a:r>
            <a:r>
              <a:rPr lang="ru-RU" b="1" dirty="0" smtClean="0">
                <a:latin typeface="Tahoma" panose="020B0604030504040204" pitchFamily="34" charset="0"/>
                <a:ea typeface="Tahoma" panose="020B0604030504040204" pitchFamily="34" charset="0"/>
                <a:cs typeface="Tahoma" panose="020B0604030504040204" pitchFamily="34" charset="0"/>
              </a:rPr>
              <a:t>страна.</a:t>
            </a:r>
          </a:p>
          <a:p>
            <a:r>
              <a:rPr lang="ru-RU" b="1" dirty="0" smtClean="0">
                <a:latin typeface="Tahoma" panose="020B0604030504040204" pitchFamily="34" charset="0"/>
                <a:ea typeface="Tahoma" panose="020B0604030504040204" pitchFamily="34" charset="0"/>
                <a:cs typeface="Tahoma" panose="020B0604030504040204" pitchFamily="34" charset="0"/>
              </a:rPr>
              <a:t>ОДЛОЖУВАЊА - Пософистициран </a:t>
            </a:r>
            <a:r>
              <a:rPr lang="ru-RU" b="1" dirty="0">
                <a:latin typeface="Tahoma" panose="020B0604030504040204" pitchFamily="34" charset="0"/>
                <a:ea typeface="Tahoma" panose="020B0604030504040204" pitchFamily="34" charset="0"/>
                <a:cs typeface="Tahoma" panose="020B0604030504040204" pitchFamily="34" charset="0"/>
              </a:rPr>
              <a:t>начин е една од страните постојано да го одложува и забавува преговарачкиот процес за преговорите да паднат во временска криза. Оваа стратегија често се користи кога се знае дека другата страна брза. Целта на застојот е да се натера партијата побрза да почне да прави отстапки.</a:t>
            </a:r>
          </a:p>
          <a:p>
            <a:r>
              <a:rPr lang="ru-RU" b="1" dirty="0">
                <a:latin typeface="Tahoma" panose="020B0604030504040204" pitchFamily="34" charset="0"/>
                <a:ea typeface="Tahoma" panose="020B0604030504040204" pitchFamily="34" charset="0"/>
                <a:cs typeface="Tahoma" panose="020B0604030504040204" pitchFamily="34" charset="0"/>
              </a:rPr>
              <a:t>За успешно справување со овој трик, потребно е да имате готови одговори и алтернативи за сите предвидени прашања. Задолжително побарајте помош од колегите од повисоките нивоа на синдикално </a:t>
            </a:r>
            <a:r>
              <a:rPr lang="ru-RU" b="1" dirty="0" smtClean="0">
                <a:latin typeface="Tahoma" panose="020B0604030504040204" pitchFamily="34" charset="0"/>
                <a:ea typeface="Tahoma" panose="020B0604030504040204" pitchFamily="34" charset="0"/>
                <a:cs typeface="Tahoma" panose="020B0604030504040204" pitchFamily="34" charset="0"/>
              </a:rPr>
              <a:t>организирање или меѓународните организации на кои синдикатот на повисоко ниво е член.</a:t>
            </a:r>
            <a:endParaRPr lang="ru-RU"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950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b="1" dirty="0" smtClean="0">
                <a:latin typeface="Tahoma" panose="020B0604030504040204" pitchFamily="34" charset="0"/>
                <a:ea typeface="Tahoma" panose="020B0604030504040204" pitchFamily="34" charset="0"/>
                <a:cs typeface="Tahoma" panose="020B0604030504040204" pitchFamily="34" charset="0"/>
              </a:rPr>
              <a:t>Што</a:t>
            </a:r>
            <a:r>
              <a:rPr lang="en-US" b="1" dirty="0" smtClean="0">
                <a:latin typeface="Tahoma" panose="020B0604030504040204" pitchFamily="34" charset="0"/>
                <a:ea typeface="Tahoma" panose="020B0604030504040204" pitchFamily="34" charset="0"/>
                <a:cs typeface="Tahoma" panose="020B0604030504040204" pitchFamily="34" charset="0"/>
              </a:rPr>
              <a:t> </a:t>
            </a:r>
            <a:r>
              <a:rPr lang="mk-MK" b="1" dirty="0" smtClean="0">
                <a:latin typeface="Tahoma" panose="020B0604030504040204" pitchFamily="34" charset="0"/>
                <a:ea typeface="Tahoma" panose="020B0604030504040204" pitchFamily="34" charset="0"/>
                <a:cs typeface="Tahoma" panose="020B0604030504040204" pitchFamily="34" charset="0"/>
              </a:rPr>
              <a:t>е</a:t>
            </a:r>
            <a:r>
              <a:rPr lang="en-US" b="1" dirty="0" smtClean="0">
                <a:latin typeface="Tahoma" panose="020B0604030504040204" pitchFamily="34" charset="0"/>
                <a:ea typeface="Tahoma" panose="020B0604030504040204" pitchFamily="34" charset="0"/>
                <a:cs typeface="Tahoma" panose="020B0604030504040204" pitchFamily="34" charset="0"/>
              </a:rPr>
              <a:t> </a:t>
            </a:r>
            <a:r>
              <a:rPr lang="mk-MK" b="1" dirty="0" smtClean="0">
                <a:latin typeface="Tahoma" panose="020B0604030504040204" pitchFamily="34" charset="0"/>
                <a:ea typeface="Tahoma" panose="020B0604030504040204" pitchFamily="34" charset="0"/>
                <a:cs typeface="Tahoma" panose="020B0604030504040204" pitchFamily="34" charset="0"/>
              </a:rPr>
              <a:t>преговарање</a:t>
            </a:r>
            <a:r>
              <a:rPr lang="mk-MK"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stretch>
            <a:fillRect/>
          </a:stretch>
        </p:blipFill>
        <p:spPr>
          <a:xfrm>
            <a:off x="3243532" y="2097087"/>
            <a:ext cx="5779698" cy="4079425"/>
          </a:xfrm>
          <a:prstGeom prst="rect">
            <a:avLst/>
          </a:prstGeom>
        </p:spPr>
      </p:pic>
    </p:spTree>
    <p:extLst>
      <p:ext uri="{BB962C8B-B14F-4D97-AF65-F5344CB8AC3E}">
        <p14:creationId xmlns:p14="http://schemas.microsoft.com/office/powerpoint/2010/main" val="1292187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ПРОМЕНА НА СОДРЖИНАТА НА ДОГОВОРОТ</a:t>
            </a:r>
            <a:endParaRPr lang="en-US" dirty="0"/>
          </a:p>
        </p:txBody>
      </p:sp>
      <p:sp>
        <p:nvSpPr>
          <p:cNvPr id="3" name="Content Placeholder 2"/>
          <p:cNvSpPr>
            <a:spLocks noGrp="1"/>
          </p:cNvSpPr>
          <p:nvPr>
            <p:ph idx="1"/>
          </p:nvPr>
        </p:nvSpPr>
        <p:spPr>
          <a:xfrm>
            <a:off x="1141412" y="1759788"/>
            <a:ext cx="9905999" cy="4641011"/>
          </a:xfrm>
        </p:spPr>
        <p:txBody>
          <a:bodyPr>
            <a:normAutofit fontScale="92500" lnSpcReduction="20000"/>
          </a:bodyPr>
          <a:lstStyle/>
          <a:p>
            <a:r>
              <a:rPr lang="ru-RU" b="1" dirty="0">
                <a:latin typeface="Tahoma" panose="020B0604030504040204" pitchFamily="34" charset="0"/>
                <a:ea typeface="Tahoma" panose="020B0604030504040204" pitchFamily="34" charset="0"/>
                <a:cs typeface="Tahoma" panose="020B0604030504040204" pitchFamily="34" charset="0"/>
              </a:rPr>
              <a:t>Тоа е трик кој не е нималку суптилен, а се состои во тоа што другата страна нуди да направи резиме на договореното, притоа обидувајќи се да промени одредени детали и ставки. Искуството покажува дека, иако е лесен трик за воочување, многу преговарачи го прескокнуваат затоа што, наводно, е срамно јавно да се коригира нечија презентација.</a:t>
            </a:r>
          </a:p>
          <a:p>
            <a:r>
              <a:rPr lang="ru-RU" b="1" dirty="0">
                <a:latin typeface="Tahoma" panose="020B0604030504040204" pitchFamily="34" charset="0"/>
                <a:ea typeface="Tahoma" panose="020B0604030504040204" pitchFamily="34" charset="0"/>
                <a:cs typeface="Tahoma" panose="020B0604030504040204" pitchFamily="34" charset="0"/>
              </a:rPr>
              <a:t>Токму поради оваа опасност, важно е да имате доволно време на мир да го анализирате целиот текст на договорот и да се уверите дека се внесени сите детали и барања. Ако со проверка на текстот откриете дека нешто недостасува или е променето, треба да го кажете тоа отворено и да побарате да се направат промени.вор. Рокот обично се наметнува ненадејно од едната, а потоа од другата страна</a:t>
            </a:r>
          </a:p>
          <a:p>
            <a:endParaRPr lang="en-US" dirty="0"/>
          </a:p>
        </p:txBody>
      </p:sp>
    </p:spTree>
    <p:extLst>
      <p:ext uri="{BB962C8B-B14F-4D97-AF65-F5344CB8AC3E}">
        <p14:creationId xmlns:p14="http://schemas.microsoft.com/office/powerpoint/2010/main" val="3205344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
            </a:r>
            <a:br>
              <a:rPr lang="mk-MK" dirty="0" smtClean="0"/>
            </a:br>
            <a:r>
              <a:rPr lang="mk-MK" dirty="0"/>
              <a:t/>
            </a:r>
            <a:br>
              <a:rPr lang="mk-MK" dirty="0"/>
            </a:br>
            <a:r>
              <a:rPr lang="mk-MK" dirty="0" smtClean="0"/>
              <a:t/>
            </a:r>
            <a:br>
              <a:rPr lang="mk-MK" dirty="0" smtClean="0"/>
            </a:br>
            <a:r>
              <a:rPr lang="mk-MK" dirty="0"/>
              <a:t/>
            </a:r>
            <a:br>
              <a:rPr lang="mk-MK" dirty="0"/>
            </a:br>
            <a:r>
              <a:rPr lang="mk-MK" dirty="0" smtClean="0"/>
              <a:t/>
            </a:r>
            <a:br>
              <a:rPr lang="mk-MK" dirty="0" smtClean="0"/>
            </a:br>
            <a:r>
              <a:rPr lang="mk-MK" dirty="0"/>
              <a:t/>
            </a:r>
            <a:br>
              <a:rPr lang="mk-MK" dirty="0"/>
            </a:br>
            <a:r>
              <a:rPr lang="mk-MK" dirty="0" smtClean="0"/>
              <a:t/>
            </a:r>
            <a:br>
              <a:rPr lang="mk-MK" dirty="0" smtClean="0"/>
            </a:br>
            <a:r>
              <a:rPr lang="mk-MK" dirty="0"/>
              <a:t/>
            </a:r>
            <a:br>
              <a:rPr lang="mk-MK" dirty="0"/>
            </a:br>
            <a:r>
              <a:rPr lang="mk-MK" dirty="0" smtClean="0"/>
              <a:t/>
            </a:r>
            <a:br>
              <a:rPr lang="mk-MK" dirty="0" smtClean="0"/>
            </a:br>
            <a:r>
              <a:rPr lang="mk-MK" dirty="0"/>
              <a:t/>
            </a:r>
            <a:br>
              <a:rPr lang="mk-MK" dirty="0"/>
            </a:br>
            <a:r>
              <a:rPr lang="mk-MK" sz="2700" b="1" dirty="0" smtClean="0">
                <a:latin typeface="Tahoma" panose="020B0604030504040204" pitchFamily="34" charset="0"/>
                <a:ea typeface="Tahoma" panose="020B0604030504040204" pitchFamily="34" charset="0"/>
                <a:cs typeface="Tahoma" panose="020B0604030504040204" pitchFamily="34" charset="0"/>
              </a:rPr>
              <a:t>РАПОРТ</a:t>
            </a:r>
            <a:br>
              <a:rPr lang="mk-MK" sz="2700" b="1" dirty="0" smtClean="0">
                <a:latin typeface="Tahoma" panose="020B0604030504040204" pitchFamily="34" charset="0"/>
                <a:ea typeface="Tahoma" panose="020B0604030504040204" pitchFamily="34" charset="0"/>
                <a:cs typeface="Tahoma" panose="020B0604030504040204" pitchFamily="34" charset="0"/>
              </a:rPr>
            </a:br>
            <a:r>
              <a:rPr lang="mk-MK" sz="2700" b="1" dirty="0">
                <a:latin typeface="Tahoma" panose="020B0604030504040204" pitchFamily="34" charset="0"/>
                <a:ea typeface="Tahoma" panose="020B0604030504040204" pitchFamily="34" charset="0"/>
                <a:cs typeface="Tahoma" panose="020B0604030504040204" pitchFamily="34" charset="0"/>
              </a:rPr>
              <a:t/>
            </a:r>
            <a:br>
              <a:rPr lang="mk-MK" sz="2700" b="1" dirty="0">
                <a:latin typeface="Tahoma" panose="020B0604030504040204" pitchFamily="34" charset="0"/>
                <a:ea typeface="Tahoma" panose="020B0604030504040204" pitchFamily="34" charset="0"/>
                <a:cs typeface="Tahoma" panose="020B0604030504040204" pitchFamily="34" charset="0"/>
              </a:rPr>
            </a:br>
            <a:r>
              <a:rPr lang="mk-MK" sz="2700" b="1" dirty="0" smtClean="0">
                <a:latin typeface="Tahoma" panose="020B0604030504040204" pitchFamily="34" charset="0"/>
                <a:ea typeface="Tahoma" panose="020B0604030504040204" pitchFamily="34" charset="0"/>
                <a:cs typeface="Tahoma" panose="020B0604030504040204" pitchFamily="34" charset="0"/>
              </a:rPr>
              <a:t/>
            </a:r>
            <a:br>
              <a:rPr lang="mk-MK" sz="2700" b="1" dirty="0" smtClean="0">
                <a:latin typeface="Tahoma" panose="020B0604030504040204" pitchFamily="34" charset="0"/>
                <a:ea typeface="Tahoma" panose="020B0604030504040204" pitchFamily="34" charset="0"/>
                <a:cs typeface="Tahoma" panose="020B0604030504040204" pitchFamily="34" charset="0"/>
              </a:rPr>
            </a:br>
            <a:r>
              <a:rPr lang="mk-MK" sz="2700" b="1" dirty="0" smtClean="0">
                <a:latin typeface="Tahoma" panose="020B0604030504040204" pitchFamily="34" charset="0"/>
                <a:ea typeface="Tahoma" panose="020B0604030504040204" pitchFamily="34" charset="0"/>
                <a:cs typeface="Tahoma" panose="020B0604030504040204" pitchFamily="34" charset="0"/>
              </a:rPr>
              <a:t/>
            </a:r>
            <a:br>
              <a:rPr lang="mk-MK" sz="2700" b="1" dirty="0" smtClean="0">
                <a:latin typeface="Tahoma" panose="020B0604030504040204" pitchFamily="34" charset="0"/>
                <a:ea typeface="Tahoma" panose="020B0604030504040204" pitchFamily="34" charset="0"/>
                <a:cs typeface="Tahoma" panose="020B0604030504040204" pitchFamily="34" charset="0"/>
              </a:rPr>
            </a:br>
            <a:r>
              <a:rPr lang="ru-RU" sz="2700" b="1" dirty="0">
                <a:latin typeface="Tahoma" panose="020B0604030504040204" pitchFamily="34" charset="0"/>
                <a:ea typeface="Tahoma" panose="020B0604030504040204" pitchFamily="34" charset="0"/>
                <a:cs typeface="Tahoma" panose="020B0604030504040204" pitchFamily="34" charset="0"/>
              </a:rPr>
              <a:t>Секогаш запознајте ја </a:t>
            </a:r>
            <a:r>
              <a:rPr lang="ru-RU" sz="2700" b="1" dirty="0" smtClean="0">
                <a:latin typeface="Tahoma" panose="020B0604030504040204" pitchFamily="34" charset="0"/>
                <a:ea typeface="Tahoma" panose="020B0604030504040204" pitchFamily="34" charset="0"/>
                <a:cs typeface="Tahoma" panose="020B0604030504040204" pitchFamily="34" charset="0"/>
              </a:rPr>
              <a:t/>
            </a:r>
            <a:br>
              <a:rPr lang="ru-RU" sz="2700" b="1" dirty="0" smtClean="0">
                <a:latin typeface="Tahoma" panose="020B0604030504040204" pitchFamily="34" charset="0"/>
                <a:ea typeface="Tahoma" panose="020B0604030504040204" pitchFamily="34" charset="0"/>
                <a:cs typeface="Tahoma" panose="020B0604030504040204" pitchFamily="34" charset="0"/>
              </a:rPr>
            </a:br>
            <a:r>
              <a:rPr lang="ru-RU" sz="2700" b="1" dirty="0" smtClean="0">
                <a:latin typeface="Tahoma" panose="020B0604030504040204" pitchFamily="34" charset="0"/>
                <a:ea typeface="Tahoma" panose="020B0604030504040204" pitchFamily="34" charset="0"/>
                <a:cs typeface="Tahoma" panose="020B0604030504040204" pitchFamily="34" charset="0"/>
              </a:rPr>
              <a:t>другата </a:t>
            </a:r>
            <a:r>
              <a:rPr lang="ru-RU" sz="2700" b="1" dirty="0">
                <a:latin typeface="Tahoma" panose="020B0604030504040204" pitchFamily="34" charset="0"/>
                <a:ea typeface="Tahoma" panose="020B0604030504040204" pitchFamily="34" charset="0"/>
                <a:cs typeface="Tahoma" panose="020B0604030504040204" pitchFamily="34" charset="0"/>
              </a:rPr>
              <a:t>страна. </a:t>
            </a:r>
            <a:r>
              <a:rPr lang="ru-RU" sz="2700" b="1" dirty="0" smtClean="0">
                <a:latin typeface="Tahoma" panose="020B0604030504040204" pitchFamily="34" charset="0"/>
                <a:ea typeface="Tahoma" panose="020B0604030504040204" pitchFamily="34" charset="0"/>
                <a:cs typeface="Tahoma" panose="020B0604030504040204" pitchFamily="34" charset="0"/>
              </a:rPr>
              <a:t/>
            </a:r>
            <a:br>
              <a:rPr lang="ru-RU" sz="2700" b="1" dirty="0" smtClean="0">
                <a:latin typeface="Tahoma" panose="020B0604030504040204" pitchFamily="34" charset="0"/>
                <a:ea typeface="Tahoma" panose="020B0604030504040204" pitchFamily="34" charset="0"/>
                <a:cs typeface="Tahoma" panose="020B0604030504040204" pitchFamily="34" charset="0"/>
              </a:rPr>
            </a:br>
            <a:r>
              <a:rPr lang="ru-RU" sz="2700" b="1" dirty="0" smtClean="0">
                <a:latin typeface="Tahoma" panose="020B0604030504040204" pitchFamily="34" charset="0"/>
                <a:ea typeface="Tahoma" panose="020B0604030504040204" pitchFamily="34" charset="0"/>
                <a:cs typeface="Tahoma" panose="020B0604030504040204" pitchFamily="34" charset="0"/>
              </a:rPr>
              <a:t>Никогаш </a:t>
            </a:r>
            <a:r>
              <a:rPr lang="ru-RU" sz="2700" b="1" dirty="0">
                <a:latin typeface="Tahoma" panose="020B0604030504040204" pitchFamily="34" charset="0"/>
                <a:ea typeface="Tahoma" panose="020B0604030504040204" pitchFamily="34" charset="0"/>
                <a:cs typeface="Tahoma" panose="020B0604030504040204" pitchFamily="34" charset="0"/>
              </a:rPr>
              <a:t>немојте да </a:t>
            </a:r>
            <a:r>
              <a:rPr lang="ru-RU" sz="2700" b="1" dirty="0" smtClean="0">
                <a:latin typeface="Tahoma" panose="020B0604030504040204" pitchFamily="34" charset="0"/>
                <a:ea typeface="Tahoma" panose="020B0604030504040204" pitchFamily="34" charset="0"/>
                <a:cs typeface="Tahoma" panose="020B0604030504040204" pitchFamily="34" charset="0"/>
              </a:rPr>
              <a:t/>
            </a:r>
            <a:br>
              <a:rPr lang="ru-RU" sz="2700" b="1" dirty="0" smtClean="0">
                <a:latin typeface="Tahoma" panose="020B0604030504040204" pitchFamily="34" charset="0"/>
                <a:ea typeface="Tahoma" panose="020B0604030504040204" pitchFamily="34" charset="0"/>
                <a:cs typeface="Tahoma" panose="020B0604030504040204" pitchFamily="34" charset="0"/>
              </a:rPr>
            </a:br>
            <a:r>
              <a:rPr lang="ru-RU" sz="2700" b="1" dirty="0" smtClean="0">
                <a:latin typeface="Tahoma" panose="020B0604030504040204" pitchFamily="34" charset="0"/>
                <a:ea typeface="Tahoma" panose="020B0604030504040204" pitchFamily="34" charset="0"/>
                <a:cs typeface="Tahoma" panose="020B0604030504040204" pitchFamily="34" charset="0"/>
              </a:rPr>
              <a:t>преговарате </a:t>
            </a:r>
            <a:r>
              <a:rPr lang="ru-RU" sz="2700" b="1" dirty="0">
                <a:latin typeface="Tahoma" panose="020B0604030504040204" pitchFamily="34" charset="0"/>
                <a:ea typeface="Tahoma" panose="020B0604030504040204" pitchFamily="34" charset="0"/>
                <a:cs typeface="Tahoma" panose="020B0604030504040204" pitchFamily="34" charset="0"/>
              </a:rPr>
              <a:t>со некој </a:t>
            </a:r>
            <a:r>
              <a:rPr lang="ru-RU" sz="2700" b="1" dirty="0" smtClean="0">
                <a:latin typeface="Tahoma" panose="020B0604030504040204" pitchFamily="34" charset="0"/>
                <a:ea typeface="Tahoma" panose="020B0604030504040204" pitchFamily="34" charset="0"/>
                <a:cs typeface="Tahoma" panose="020B0604030504040204" pitchFamily="34" charset="0"/>
              </a:rPr>
              <a:t/>
            </a:r>
            <a:br>
              <a:rPr lang="ru-RU" sz="2700" b="1" dirty="0" smtClean="0">
                <a:latin typeface="Tahoma" panose="020B0604030504040204" pitchFamily="34" charset="0"/>
                <a:ea typeface="Tahoma" panose="020B0604030504040204" pitchFamily="34" charset="0"/>
                <a:cs typeface="Tahoma" panose="020B0604030504040204" pitchFamily="34" charset="0"/>
              </a:rPr>
            </a:br>
            <a:r>
              <a:rPr lang="ru-RU" sz="2700" b="1" dirty="0" smtClean="0">
                <a:latin typeface="Tahoma" panose="020B0604030504040204" pitchFamily="34" charset="0"/>
                <a:ea typeface="Tahoma" panose="020B0604030504040204" pitchFamily="34" charset="0"/>
                <a:cs typeface="Tahoma" panose="020B0604030504040204" pitchFamily="34" charset="0"/>
              </a:rPr>
              <a:t>за </a:t>
            </a:r>
            <a:r>
              <a:rPr lang="ru-RU" sz="2700" b="1" dirty="0">
                <a:latin typeface="Tahoma" panose="020B0604030504040204" pitchFamily="34" charset="0"/>
                <a:ea typeface="Tahoma" panose="020B0604030504040204" pitchFamily="34" charset="0"/>
                <a:cs typeface="Tahoma" panose="020B0604030504040204" pitchFamily="34" charset="0"/>
              </a:rPr>
              <a:t>кога ништо </a:t>
            </a:r>
            <a:r>
              <a:rPr lang="ru-RU" sz="2700" b="1" dirty="0" smtClean="0">
                <a:latin typeface="Tahoma" panose="020B0604030504040204" pitchFamily="34" charset="0"/>
                <a:ea typeface="Tahoma" panose="020B0604030504040204" pitchFamily="34" charset="0"/>
                <a:cs typeface="Tahoma" panose="020B0604030504040204" pitchFamily="34" charset="0"/>
              </a:rPr>
              <a:t/>
            </a:r>
            <a:br>
              <a:rPr lang="ru-RU" sz="2700" b="1" dirty="0" smtClean="0">
                <a:latin typeface="Tahoma" panose="020B0604030504040204" pitchFamily="34" charset="0"/>
                <a:ea typeface="Tahoma" panose="020B0604030504040204" pitchFamily="34" charset="0"/>
                <a:cs typeface="Tahoma" panose="020B0604030504040204" pitchFamily="34" charset="0"/>
              </a:rPr>
            </a:br>
            <a:r>
              <a:rPr lang="ru-RU" sz="2700" b="1" dirty="0" smtClean="0">
                <a:latin typeface="Tahoma" panose="020B0604030504040204" pitchFamily="34" charset="0"/>
                <a:ea typeface="Tahoma" panose="020B0604030504040204" pitchFamily="34" charset="0"/>
                <a:cs typeface="Tahoma" panose="020B0604030504040204" pitchFamily="34" charset="0"/>
              </a:rPr>
              <a:t>не </a:t>
            </a:r>
            <a:r>
              <a:rPr lang="ru-RU" sz="2700" b="1" dirty="0">
                <a:latin typeface="Tahoma" panose="020B0604030504040204" pitchFamily="34" charset="0"/>
                <a:ea typeface="Tahoma" panose="020B0604030504040204" pitchFamily="34" charset="0"/>
                <a:cs typeface="Tahoma" panose="020B0604030504040204" pitchFamily="34" charset="0"/>
              </a:rPr>
              <a:t>знаете</a:t>
            </a:r>
            <a:r>
              <a:rPr lang="ru-RU" sz="2700" b="1" dirty="0" smtClean="0">
                <a:latin typeface="Tahoma" panose="020B0604030504040204" pitchFamily="34" charset="0"/>
                <a:ea typeface="Tahoma" panose="020B0604030504040204" pitchFamily="34" charset="0"/>
                <a:cs typeface="Tahoma" panose="020B0604030504040204" pitchFamily="34" charset="0"/>
              </a:rPr>
              <a:t>.</a:t>
            </a:r>
            <a:br>
              <a:rPr lang="ru-RU" sz="2700" b="1" dirty="0" smtClean="0">
                <a:latin typeface="Tahoma" panose="020B0604030504040204" pitchFamily="34" charset="0"/>
                <a:ea typeface="Tahoma" panose="020B0604030504040204" pitchFamily="34" charset="0"/>
                <a:cs typeface="Tahoma" panose="020B0604030504040204" pitchFamily="34" charset="0"/>
              </a:rPr>
            </a:br>
            <a:r>
              <a:rPr lang="ru-RU" sz="2700" b="1" dirty="0" smtClean="0">
                <a:latin typeface="Tahoma" panose="020B0604030504040204" pitchFamily="34" charset="0"/>
                <a:ea typeface="Tahoma" panose="020B0604030504040204" pitchFamily="34" charset="0"/>
                <a:cs typeface="Tahoma" panose="020B0604030504040204" pitchFamily="34" charset="0"/>
              </a:rPr>
              <a:t> </a:t>
            </a:r>
            <a:br>
              <a:rPr lang="ru-RU" sz="2700" b="1" dirty="0" smtClean="0">
                <a:latin typeface="Tahoma" panose="020B0604030504040204" pitchFamily="34" charset="0"/>
                <a:ea typeface="Tahoma" panose="020B0604030504040204" pitchFamily="34" charset="0"/>
                <a:cs typeface="Tahoma" panose="020B0604030504040204" pitchFamily="34" charset="0"/>
              </a:rPr>
            </a:br>
            <a:r>
              <a:rPr lang="ru-RU" sz="2700" b="1" dirty="0" smtClean="0">
                <a:latin typeface="Tahoma" panose="020B0604030504040204" pitchFamily="34" charset="0"/>
                <a:ea typeface="Tahoma" panose="020B0604030504040204" pitchFamily="34" charset="0"/>
                <a:cs typeface="Tahoma" panose="020B0604030504040204" pitchFamily="34" charset="0"/>
              </a:rPr>
              <a:t>Истражете!</a:t>
            </a:r>
            <a:endParaRPr lang="en-US" sz="2700" b="1"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stretch>
            <a:fillRect/>
          </a:stretch>
        </p:blipFill>
        <p:spPr>
          <a:xfrm>
            <a:off x="5738556" y="2456522"/>
            <a:ext cx="6453444" cy="3541712"/>
          </a:xfrm>
          <a:prstGeom prst="rect">
            <a:avLst/>
          </a:prstGeom>
        </p:spPr>
      </p:pic>
    </p:spTree>
    <p:extLst>
      <p:ext uri="{BB962C8B-B14F-4D97-AF65-F5344CB8AC3E}">
        <p14:creationId xmlns:p14="http://schemas.microsoft.com/office/powerpoint/2010/main" val="2269908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Благодарам на вниманието</a:t>
            </a:r>
            <a:endParaRPr lang="en-US" dirty="0"/>
          </a:p>
        </p:txBody>
      </p:sp>
      <p:sp>
        <p:nvSpPr>
          <p:cNvPr id="3" name="Content Placeholder 2"/>
          <p:cNvSpPr>
            <a:spLocks noGrp="1"/>
          </p:cNvSpPr>
          <p:nvPr>
            <p:ph idx="1"/>
          </p:nvPr>
        </p:nvSpPr>
        <p:spPr>
          <a:xfrm>
            <a:off x="1141412" y="618518"/>
            <a:ext cx="9905999" cy="5782282"/>
          </a:xfrm>
        </p:spPr>
        <p:txBody>
          <a:bodyPr>
            <a:normAutofit/>
          </a:bodyPr>
          <a:lstStyle/>
          <a:p>
            <a:pPr marL="0" indent="0" algn="ctr">
              <a:buNone/>
            </a:pPr>
            <a:r>
              <a:rPr lang="mk-MK" sz="4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mk-MK" sz="48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sz="4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586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966158"/>
            <a:ext cx="9905999" cy="5382884"/>
          </a:xfrm>
        </p:spPr>
        <p:txBody>
          <a:bodyPr>
            <a:normAutofit/>
          </a:bodyPr>
          <a:lstStyle/>
          <a:p>
            <a:pPr algn="just"/>
            <a:r>
              <a:rPr lang="ru-RU" b="1" dirty="0">
                <a:latin typeface="Tahoma" panose="020B0604030504040204" pitchFamily="34" charset="0"/>
                <a:ea typeface="Tahoma" panose="020B0604030504040204" pitchFamily="34" charset="0"/>
                <a:cs typeface="Tahoma" panose="020B0604030504040204" pitchFamily="34" charset="0"/>
              </a:rPr>
              <a:t>Процес на комуникација помеѓу најмалку две страни (од индивидуи до држави) </a:t>
            </a:r>
            <a:r>
              <a:rPr lang="ru-RU" b="1" dirty="0" smtClean="0">
                <a:latin typeface="Tahoma" panose="020B0604030504040204" pitchFamily="34" charset="0"/>
                <a:ea typeface="Tahoma" panose="020B0604030504040204" pitchFamily="34" charset="0"/>
                <a:cs typeface="Tahoma" panose="020B0604030504040204" pitchFamily="34" charset="0"/>
              </a:rPr>
              <a:t>.</a:t>
            </a:r>
            <a:endParaRPr lang="en-US" b="1" dirty="0" smtClean="0">
              <a:latin typeface="Tahoma" panose="020B0604030504040204" pitchFamily="34" charset="0"/>
              <a:ea typeface="Tahoma" panose="020B0604030504040204" pitchFamily="34" charset="0"/>
              <a:cs typeface="Tahoma" panose="020B0604030504040204" pitchFamily="34" charset="0"/>
            </a:endParaRPr>
          </a:p>
          <a:p>
            <a:pPr algn="just"/>
            <a:endParaRPr lang="ru-RU" b="1" dirty="0">
              <a:latin typeface="Tahoma" panose="020B0604030504040204" pitchFamily="34" charset="0"/>
              <a:ea typeface="Tahoma" panose="020B0604030504040204" pitchFamily="34" charset="0"/>
              <a:cs typeface="Tahoma" panose="020B0604030504040204" pitchFamily="34" charset="0"/>
            </a:endParaRPr>
          </a:p>
          <a:p>
            <a:pPr algn="just"/>
            <a:r>
              <a:rPr lang="ru-RU" b="1" dirty="0" smtClean="0">
                <a:latin typeface="Tahoma" panose="020B0604030504040204" pitchFamily="34" charset="0"/>
                <a:ea typeface="Tahoma" panose="020B0604030504040204" pitchFamily="34" charset="0"/>
                <a:cs typeface="Tahoma" panose="020B0604030504040204" pitchFamily="34" charset="0"/>
              </a:rPr>
              <a:t>Интеракција </a:t>
            </a:r>
            <a:r>
              <a:rPr lang="ru-RU" b="1" dirty="0">
                <a:latin typeface="Tahoma" panose="020B0604030504040204" pitchFamily="34" charset="0"/>
                <a:ea typeface="Tahoma" panose="020B0604030504040204" pitchFamily="34" charset="0"/>
                <a:cs typeface="Tahoma" panose="020B0604030504040204" pitchFamily="34" charset="0"/>
              </a:rPr>
              <a:t>во која луѓето се обидуваат да ги задоволат потребите или да ги постигнат двоите </a:t>
            </a:r>
            <a:r>
              <a:rPr lang="ru-RU" b="1" dirty="0" smtClean="0">
                <a:latin typeface="Tahoma" panose="020B0604030504040204" pitchFamily="34" charset="0"/>
                <a:ea typeface="Tahoma" panose="020B0604030504040204" pitchFamily="34" charset="0"/>
                <a:cs typeface="Tahoma" panose="020B0604030504040204" pitchFamily="34" charset="0"/>
              </a:rPr>
              <a:t>цели</a:t>
            </a:r>
            <a:r>
              <a:rPr lang="en-US" b="1" dirty="0" smtClean="0">
                <a:latin typeface="Tahoma" panose="020B0604030504040204" pitchFamily="34" charset="0"/>
                <a:ea typeface="Tahoma" panose="020B0604030504040204" pitchFamily="34" charset="0"/>
                <a:cs typeface="Tahoma" panose="020B0604030504040204" pitchFamily="34" charset="0"/>
              </a:rPr>
              <a:t> </a:t>
            </a:r>
            <a:r>
              <a:rPr lang="ru-RU" b="1" dirty="0" smtClean="0">
                <a:latin typeface="Tahoma" panose="020B0604030504040204" pitchFamily="34" charset="0"/>
                <a:ea typeface="Tahoma" panose="020B0604030504040204" pitchFamily="34" charset="0"/>
                <a:cs typeface="Tahoma" panose="020B0604030504040204" pitchFamily="34" charset="0"/>
              </a:rPr>
              <a:t>со</a:t>
            </a:r>
            <a:r>
              <a:rPr lang="en-US" b="1" dirty="0" smtClean="0">
                <a:latin typeface="Tahoma" panose="020B0604030504040204" pitchFamily="34" charset="0"/>
                <a:ea typeface="Tahoma" panose="020B0604030504040204" pitchFamily="34" charset="0"/>
                <a:cs typeface="Tahoma" panose="020B0604030504040204" pitchFamily="34" charset="0"/>
              </a:rPr>
              <a:t> </a:t>
            </a:r>
            <a:r>
              <a:rPr lang="ru-RU" b="1" dirty="0" smtClean="0">
                <a:latin typeface="Tahoma" panose="020B0604030504040204" pitchFamily="34" charset="0"/>
                <a:ea typeface="Tahoma" panose="020B0604030504040204" pitchFamily="34" charset="0"/>
                <a:cs typeface="Tahoma" panose="020B0604030504040204" pitchFamily="34" charset="0"/>
              </a:rPr>
              <a:t>постигнување </a:t>
            </a:r>
            <a:r>
              <a:rPr lang="ru-RU" b="1" dirty="0">
                <a:latin typeface="Tahoma" panose="020B0604030504040204" pitchFamily="34" charset="0"/>
                <a:ea typeface="Tahoma" panose="020B0604030504040204" pitchFamily="34" charset="0"/>
                <a:cs typeface="Tahoma" panose="020B0604030504040204" pitchFamily="34" charset="0"/>
              </a:rPr>
              <a:t>на договор со другите кои се обидуваат да ги задоволат своите </a:t>
            </a:r>
            <a:r>
              <a:rPr lang="ru-RU" b="1" dirty="0" smtClean="0">
                <a:latin typeface="Tahoma" panose="020B0604030504040204" pitchFamily="34" charset="0"/>
                <a:ea typeface="Tahoma" panose="020B0604030504040204" pitchFamily="34" charset="0"/>
                <a:cs typeface="Tahoma" panose="020B0604030504040204" pitchFamily="34" charset="0"/>
              </a:rPr>
              <a:t>потреби</a:t>
            </a:r>
            <a:endParaRPr lang="en-US" b="1"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ru-RU" b="1" dirty="0">
              <a:latin typeface="Tahoma" panose="020B0604030504040204" pitchFamily="34" charset="0"/>
              <a:ea typeface="Tahoma" panose="020B0604030504040204" pitchFamily="34" charset="0"/>
              <a:cs typeface="Tahoma" panose="020B0604030504040204" pitchFamily="34" charset="0"/>
            </a:endParaRPr>
          </a:p>
          <a:p>
            <a:pPr algn="just"/>
            <a:r>
              <a:rPr lang="ru-RU" b="1" dirty="0" smtClean="0">
                <a:latin typeface="Tahoma" panose="020B0604030504040204" pitchFamily="34" charset="0"/>
                <a:ea typeface="Tahoma" panose="020B0604030504040204" pitchFamily="34" charset="0"/>
                <a:cs typeface="Tahoma" panose="020B0604030504040204" pitchFamily="34" charset="0"/>
              </a:rPr>
              <a:t>Преговарање </a:t>
            </a:r>
            <a:r>
              <a:rPr lang="ru-RU" b="1" dirty="0">
                <a:latin typeface="Tahoma" panose="020B0604030504040204" pitchFamily="34" charset="0"/>
                <a:ea typeface="Tahoma" panose="020B0604030504040204" pitchFamily="34" charset="0"/>
                <a:cs typeface="Tahoma" panose="020B0604030504040204" pitchFamily="34" charset="0"/>
              </a:rPr>
              <a:t>се случува за да се добие најдобрата можна зделка на најдобар можен начин</a:t>
            </a:r>
          </a:p>
          <a:p>
            <a:pPr algn="just"/>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486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Не го добиваме она што го заслужувме, го добиваме она што ќе го испреговараме</a:t>
            </a:r>
            <a:endParaRPr lang="en-US" dirty="0"/>
          </a:p>
        </p:txBody>
      </p:sp>
      <p:pic>
        <p:nvPicPr>
          <p:cNvPr id="4" name="Content Placeholder 3"/>
          <p:cNvPicPr>
            <a:picLocks noGrp="1" noChangeAspect="1"/>
          </p:cNvPicPr>
          <p:nvPr>
            <p:ph idx="1"/>
          </p:nvPr>
        </p:nvPicPr>
        <p:blipFill>
          <a:blip r:embed="rId2"/>
          <a:stretch>
            <a:fillRect/>
          </a:stretch>
        </p:blipFill>
        <p:spPr>
          <a:xfrm>
            <a:off x="3295291" y="2518913"/>
            <a:ext cx="5331124" cy="3605842"/>
          </a:xfrm>
          <a:prstGeom prst="rect">
            <a:avLst/>
          </a:prstGeom>
        </p:spPr>
      </p:pic>
    </p:spTree>
    <p:extLst>
      <p:ext uri="{BB962C8B-B14F-4D97-AF65-F5344CB8AC3E}">
        <p14:creationId xmlns:p14="http://schemas.microsoft.com/office/powerpoint/2010/main" val="169581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latin typeface="Tahoma" panose="020B0604030504040204" pitchFamily="34" charset="0"/>
                <a:ea typeface="Tahoma" panose="020B0604030504040204" pitchFamily="34" charset="0"/>
                <a:cs typeface="Tahoma" panose="020B0604030504040204" pitchFamily="34" charset="0"/>
              </a:rPr>
              <a:t>ВЕШТИНИ</a:t>
            </a:r>
            <a:r>
              <a:rPr lang="en-US" dirty="0" smtClean="0">
                <a:latin typeface="Tahoma" panose="020B0604030504040204" pitchFamily="34" charset="0"/>
                <a:ea typeface="Tahoma" panose="020B0604030504040204" pitchFamily="34" charset="0"/>
                <a:cs typeface="Tahoma" panose="020B0604030504040204" pitchFamily="34" charset="0"/>
              </a:rPr>
              <a:t> </a:t>
            </a:r>
            <a:r>
              <a:rPr lang="mk-MK" dirty="0" smtClean="0">
                <a:latin typeface="Tahoma" panose="020B0604030504040204" pitchFamily="34" charset="0"/>
                <a:ea typeface="Tahoma" panose="020B0604030504040204" pitchFamily="34" charset="0"/>
                <a:cs typeface="Tahoma" panose="020B0604030504040204" pitchFamily="34" charset="0"/>
              </a:rPr>
              <a:t>ПРИ</a:t>
            </a:r>
            <a:r>
              <a:rPr lang="en-US" dirty="0" smtClean="0">
                <a:latin typeface="Tahoma" panose="020B0604030504040204" pitchFamily="34" charset="0"/>
                <a:ea typeface="Tahoma" panose="020B0604030504040204" pitchFamily="34" charset="0"/>
                <a:cs typeface="Tahoma" panose="020B0604030504040204" pitchFamily="34" charset="0"/>
              </a:rPr>
              <a:t> </a:t>
            </a:r>
            <a:r>
              <a:rPr lang="mk-MK" dirty="0" smtClean="0">
                <a:latin typeface="Tahoma" panose="020B0604030504040204" pitchFamily="34" charset="0"/>
                <a:ea typeface="Tahoma" panose="020B0604030504040204" pitchFamily="34" charset="0"/>
                <a:cs typeface="Tahoma" panose="020B0604030504040204" pitchFamily="34" charset="0"/>
              </a:rPr>
              <a:t>ПРЕГОВАРАЊЕ-ЛИЧНИ</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92500"/>
          </a:bodyPr>
          <a:lstStyle/>
          <a:p>
            <a:r>
              <a:rPr lang="ru-RU" dirty="0"/>
              <a:t>Ниту еден стил не е супериорен во однос на другиот. И ниту едно </a:t>
            </a:r>
            <a:r>
              <a:rPr lang="ru-RU" dirty="0" smtClean="0"/>
              <a:t>лице не </a:t>
            </a:r>
            <a:r>
              <a:rPr lang="ru-RU" dirty="0"/>
              <a:t>може да ги има сите четири стилови</a:t>
            </a:r>
            <a:r>
              <a:rPr lang="ru-RU" dirty="0" smtClean="0"/>
              <a:t>.</a:t>
            </a:r>
            <a:endParaRPr lang="en-US" dirty="0" smtClean="0"/>
          </a:p>
          <a:p>
            <a:r>
              <a:rPr lang="ru-RU" dirty="0"/>
              <a:t>За да го подобрите преговарањето, дознајте и дознајте како да се справате со различни луѓе и стилови, а исто така и дознајте кој сте </a:t>
            </a:r>
            <a:r>
              <a:rPr lang="ru-RU" dirty="0" smtClean="0"/>
              <a:t>вие</a:t>
            </a:r>
            <a:endParaRPr lang="en-US" dirty="0"/>
          </a:p>
          <a:p>
            <a:r>
              <a:rPr lang="ru-RU" dirty="0"/>
              <a:t>Свесни сме за нашето однесување и од однесувањето на другата страна</a:t>
            </a:r>
            <a:r>
              <a:rPr lang="ru-RU" dirty="0" smtClean="0"/>
              <a:t>.</a:t>
            </a:r>
            <a:endParaRPr lang="en-US" dirty="0" smtClean="0"/>
          </a:p>
          <a:p>
            <a:r>
              <a:rPr lang="ru-RU" dirty="0"/>
              <a:t>4 основни стилови на однесување на луѓето ни е индикатор за тоа како ќе реагираат во одредена ситуација</a:t>
            </a:r>
            <a:endParaRPr lang="en-US" dirty="0"/>
          </a:p>
        </p:txBody>
      </p:sp>
    </p:spTree>
    <p:extLst>
      <p:ext uri="{BB962C8B-B14F-4D97-AF65-F5344CB8AC3E}">
        <p14:creationId xmlns:p14="http://schemas.microsoft.com/office/powerpoint/2010/main" val="86996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СТИЛОВИ</a:t>
            </a:r>
            <a:r>
              <a:rPr lang="en-US" dirty="0" smtClean="0"/>
              <a:t> </a:t>
            </a:r>
            <a:r>
              <a:rPr lang="mk-MK" dirty="0" smtClean="0"/>
              <a:t>НА</a:t>
            </a:r>
            <a:r>
              <a:rPr lang="en-US" dirty="0" smtClean="0"/>
              <a:t> </a:t>
            </a:r>
            <a:r>
              <a:rPr lang="mk-MK" dirty="0" smtClean="0"/>
              <a:t>ОДНЕСУВАЊЕ</a:t>
            </a:r>
            <a:endParaRPr lang="en-US" dirty="0"/>
          </a:p>
        </p:txBody>
      </p:sp>
      <p:sp>
        <p:nvSpPr>
          <p:cNvPr id="3" name="Content Placeholder 2"/>
          <p:cNvSpPr>
            <a:spLocks noGrp="1"/>
          </p:cNvSpPr>
          <p:nvPr>
            <p:ph idx="1"/>
          </p:nvPr>
        </p:nvSpPr>
        <p:spPr/>
        <p:txBody>
          <a:bodyPr>
            <a:normAutofit lnSpcReduction="10000"/>
          </a:bodyPr>
          <a:lstStyle/>
          <a:p>
            <a:r>
              <a:rPr lang="mk-MK" dirty="0" smtClean="0"/>
              <a:t>Избегнување</a:t>
            </a:r>
            <a:r>
              <a:rPr lang="en-US" dirty="0" smtClean="0"/>
              <a:t> - </a:t>
            </a:r>
            <a:r>
              <a:rPr lang="mk-MK" dirty="0" smtClean="0"/>
              <a:t>не </a:t>
            </a:r>
            <a:r>
              <a:rPr lang="mk-MK" dirty="0"/>
              <a:t>сака конфликт</a:t>
            </a:r>
            <a:endParaRPr lang="en-US" dirty="0" smtClean="0"/>
          </a:p>
          <a:p>
            <a:r>
              <a:rPr lang="mk-MK" dirty="0" smtClean="0"/>
              <a:t>Прилагодување</a:t>
            </a:r>
            <a:r>
              <a:rPr lang="en-US" dirty="0" smtClean="0"/>
              <a:t> - </a:t>
            </a:r>
            <a:r>
              <a:rPr lang="ru-RU" dirty="0"/>
              <a:t>ги решава конфликтите со решавање на проблемите на другите (влегува во филмот на другиот)</a:t>
            </a:r>
            <a:endParaRPr lang="en-US" dirty="0" smtClean="0"/>
          </a:p>
          <a:p>
            <a:r>
              <a:rPr lang="mk-MK" dirty="0" smtClean="0"/>
              <a:t>Натпревар</a:t>
            </a:r>
            <a:r>
              <a:rPr lang="en-US" dirty="0" smtClean="0"/>
              <a:t> - </a:t>
            </a:r>
            <a:r>
              <a:rPr lang="mk-MK" dirty="0"/>
              <a:t>да победи</a:t>
            </a:r>
            <a:endParaRPr lang="en-US" dirty="0" smtClean="0"/>
          </a:p>
          <a:p>
            <a:r>
              <a:rPr lang="mk-MK" dirty="0" smtClean="0"/>
              <a:t>Компромис</a:t>
            </a:r>
            <a:r>
              <a:rPr lang="en-US" dirty="0" smtClean="0"/>
              <a:t> - </a:t>
            </a:r>
            <a:r>
              <a:rPr lang="ru-RU" dirty="0"/>
              <a:t>ферски настап и заинтересиран да ја задржи врската</a:t>
            </a:r>
            <a:endParaRPr lang="en-US" dirty="0" smtClean="0"/>
          </a:p>
          <a:p>
            <a:r>
              <a:rPr lang="mk-MK" dirty="0"/>
              <a:t>Решавање на проблем /</a:t>
            </a:r>
            <a:r>
              <a:rPr lang="mk-MK" dirty="0" smtClean="0"/>
              <a:t>Соработка</a:t>
            </a:r>
            <a:r>
              <a:rPr lang="en-US" dirty="0" smtClean="0"/>
              <a:t> - </a:t>
            </a:r>
            <a:r>
              <a:rPr lang="ru-RU" dirty="0"/>
              <a:t>бара да го најде проблемот во основа и со бура на идеи или слично да го реши</a:t>
            </a:r>
            <a:endParaRPr lang="en-US" dirty="0"/>
          </a:p>
        </p:txBody>
      </p:sp>
    </p:spTree>
    <p:extLst>
      <p:ext uri="{BB962C8B-B14F-4D97-AF65-F5344CB8AC3E}">
        <p14:creationId xmlns:p14="http://schemas.microsoft.com/office/powerpoint/2010/main" val="219392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Преговарачки </a:t>
            </a:r>
            <a:r>
              <a:rPr lang="mk-MK" dirty="0" smtClean="0"/>
              <a:t>фази</a:t>
            </a:r>
            <a:endParaRPr lang="en-US" dirty="0"/>
          </a:p>
        </p:txBody>
      </p:sp>
      <p:sp>
        <p:nvSpPr>
          <p:cNvPr id="3" name="Content Placeholder 2"/>
          <p:cNvSpPr>
            <a:spLocks noGrp="1"/>
          </p:cNvSpPr>
          <p:nvPr>
            <p:ph idx="1"/>
          </p:nvPr>
        </p:nvSpPr>
        <p:spPr>
          <a:xfrm>
            <a:off x="1141413" y="2288140"/>
            <a:ext cx="9905998" cy="4319693"/>
          </a:xfrm>
        </p:spPr>
        <p:txBody>
          <a:bodyPr>
            <a:normAutofit fontScale="92500"/>
          </a:bodyPr>
          <a:lstStyle/>
          <a:p>
            <a:r>
              <a:rPr lang="mk-MK" b="1" dirty="0" smtClean="0">
                <a:latin typeface="Tahoma" panose="020B0604030504040204" pitchFamily="34" charset="0"/>
                <a:ea typeface="Tahoma" panose="020B0604030504040204" pitchFamily="34" charset="0"/>
                <a:cs typeface="Tahoma" panose="020B0604030504040204" pitchFamily="34" charset="0"/>
              </a:rPr>
              <a:t>Состанување</a:t>
            </a:r>
            <a:r>
              <a:rPr lang="en-US" b="1" dirty="0" smtClean="0">
                <a:latin typeface="Tahoma" panose="020B0604030504040204" pitchFamily="34" charset="0"/>
                <a:ea typeface="Tahoma" panose="020B0604030504040204" pitchFamily="34" charset="0"/>
                <a:cs typeface="Tahoma" panose="020B0604030504040204" pitchFamily="34" charset="0"/>
              </a:rPr>
              <a:t>       </a:t>
            </a:r>
            <a:r>
              <a:rPr lang="mk-MK" b="1" dirty="0" smtClean="0">
                <a:latin typeface="Tahoma" panose="020B0604030504040204" pitchFamily="34" charset="0"/>
                <a:ea typeface="Tahoma" panose="020B0604030504040204" pitchFamily="34" charset="0"/>
                <a:cs typeface="Tahoma" panose="020B0604030504040204" pitchFamily="34" charset="0"/>
              </a:rPr>
              <a:t>               </a:t>
            </a:r>
            <a:r>
              <a:rPr lang="en-US" b="1" dirty="0" smtClean="0">
                <a:latin typeface="Tahoma" panose="020B0604030504040204" pitchFamily="34" charset="0"/>
                <a:ea typeface="Tahoma" panose="020B0604030504040204" pitchFamily="34" charset="0"/>
                <a:cs typeface="Tahoma" panose="020B0604030504040204" pitchFamily="34" charset="0"/>
              </a:rPr>
              <a:t> </a:t>
            </a:r>
            <a:r>
              <a:rPr lang="mk-MK" b="1" dirty="0">
                <a:latin typeface="Tahoma" panose="020B0604030504040204" pitchFamily="34" charset="0"/>
                <a:ea typeface="Tahoma" panose="020B0604030504040204" pitchFamily="34" charset="0"/>
                <a:cs typeface="Tahoma" panose="020B0604030504040204" pitchFamily="34" charset="0"/>
              </a:rPr>
              <a:t>Усогласување на </a:t>
            </a:r>
            <a:r>
              <a:rPr lang="mk-MK" b="1" dirty="0" smtClean="0">
                <a:latin typeface="Tahoma" panose="020B0604030504040204" pitchFamily="34" charset="0"/>
                <a:ea typeface="Tahoma" panose="020B0604030504040204" pitchFamily="34" charset="0"/>
                <a:cs typeface="Tahoma" panose="020B0604030504040204" pitchFamily="34" charset="0"/>
              </a:rPr>
              <a:t>разликите</a:t>
            </a:r>
            <a:r>
              <a:rPr lang="en-US" b="1" dirty="0" smtClean="0">
                <a:latin typeface="Tahoma" panose="020B0604030504040204" pitchFamily="34" charset="0"/>
                <a:ea typeface="Tahoma" panose="020B0604030504040204" pitchFamily="34" charset="0"/>
                <a:cs typeface="Tahoma" panose="020B0604030504040204" pitchFamily="34" charset="0"/>
              </a:rPr>
              <a:t>         </a:t>
            </a:r>
            <a:endParaRPr lang="mk-MK" b="1" dirty="0" smtClean="0">
              <a:latin typeface="Tahoma" panose="020B0604030504040204" pitchFamily="34" charset="0"/>
              <a:ea typeface="Tahoma" panose="020B0604030504040204" pitchFamily="34" charset="0"/>
              <a:cs typeface="Tahoma" panose="020B0604030504040204" pitchFamily="34" charset="0"/>
            </a:endParaRPr>
          </a:p>
          <a:p>
            <a:endParaRPr lang="mk-MK" b="1" dirty="0" smtClean="0">
              <a:latin typeface="Tahoma" panose="020B0604030504040204" pitchFamily="34" charset="0"/>
              <a:ea typeface="Tahoma" panose="020B0604030504040204" pitchFamily="34" charset="0"/>
              <a:cs typeface="Tahoma" panose="020B0604030504040204" pitchFamily="34" charset="0"/>
            </a:endParaRPr>
          </a:p>
          <a:p>
            <a:endParaRPr lang="mk-MK" b="1" dirty="0">
              <a:latin typeface="Tahoma" panose="020B0604030504040204" pitchFamily="34" charset="0"/>
              <a:ea typeface="Tahoma" panose="020B0604030504040204" pitchFamily="34" charset="0"/>
              <a:cs typeface="Tahoma" panose="020B0604030504040204" pitchFamily="34" charset="0"/>
            </a:endParaRPr>
          </a:p>
          <a:p>
            <a:endParaRPr lang="mk-MK"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b="1" dirty="0">
                <a:latin typeface="Tahoma" panose="020B0604030504040204" pitchFamily="34" charset="0"/>
                <a:ea typeface="Tahoma" panose="020B0604030504040204" pitchFamily="34" charset="0"/>
                <a:cs typeface="Tahoma" panose="020B0604030504040204" pitchFamily="34" charset="0"/>
              </a:rPr>
              <a:t>Спроведување </a:t>
            </a:r>
            <a:r>
              <a:rPr lang="mk-MK" b="1" dirty="0" smtClean="0">
                <a:latin typeface="Tahoma" panose="020B0604030504040204" pitchFamily="34" charset="0"/>
                <a:ea typeface="Tahoma" panose="020B0604030504040204" pitchFamily="34" charset="0"/>
                <a:cs typeface="Tahoma" panose="020B0604030504040204" pitchFamily="34" charset="0"/>
              </a:rPr>
              <a:t>активности</a:t>
            </a:r>
            <a:r>
              <a:rPr lang="mk-MK" sz="2000" b="1" dirty="0" smtClean="0">
                <a:latin typeface="Tahoma" panose="020B0604030504040204" pitchFamily="34" charset="0"/>
                <a:ea typeface="Tahoma" panose="020B0604030504040204" pitchFamily="34" charset="0"/>
                <a:cs typeface="Tahoma" panose="020B0604030504040204" pitchFamily="34" charset="0"/>
              </a:rPr>
              <a:t>                    </a:t>
            </a:r>
            <a:r>
              <a:rPr lang="mk-MK" b="1" dirty="0" smtClean="0">
                <a:latin typeface="Tahoma" panose="020B0604030504040204" pitchFamily="34" charset="0"/>
                <a:ea typeface="Tahoma" panose="020B0604030504040204" pitchFamily="34" charset="0"/>
                <a:cs typeface="Tahoma" panose="020B0604030504040204" pitchFamily="34" charset="0"/>
              </a:rPr>
              <a:t>Изнаоѓање </a:t>
            </a:r>
            <a:r>
              <a:rPr lang="mk-MK" b="1" dirty="0">
                <a:latin typeface="Tahoma" panose="020B0604030504040204" pitchFamily="34" charset="0"/>
                <a:ea typeface="Tahoma" panose="020B0604030504040204" pitchFamily="34" charset="0"/>
                <a:cs typeface="Tahoma" panose="020B0604030504040204" pitchFamily="34" charset="0"/>
              </a:rPr>
              <a:t>заеднички јазик</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mk-MK"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mk-MK" b="1" dirty="0" smtClean="0">
                <a:latin typeface="Tahoma" panose="020B0604030504040204" pitchFamily="34" charset="0"/>
                <a:ea typeface="Tahoma" panose="020B0604030504040204" pitchFamily="34" charset="0"/>
                <a:cs typeface="Tahoma" panose="020B0604030504040204" pitchFamily="34" charset="0"/>
              </a:rPr>
              <a:t>                                                                                                                 </a:t>
            </a:r>
          </a:p>
        </p:txBody>
      </p:sp>
      <p:sp>
        <p:nvSpPr>
          <p:cNvPr id="4" name="Right Arrow 3"/>
          <p:cNvSpPr/>
          <p:nvPr/>
        </p:nvSpPr>
        <p:spPr>
          <a:xfrm>
            <a:off x="3824174" y="22881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9640216" y="286171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5425865" y="4447986"/>
            <a:ext cx="754121"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7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КОМУНИКАЦИЈА</a:t>
            </a:r>
            <a:endParaRPr lang="en-US" dirty="0"/>
          </a:p>
        </p:txBody>
      </p:sp>
      <p:sp>
        <p:nvSpPr>
          <p:cNvPr id="3" name="Content Placeholder 2"/>
          <p:cNvSpPr>
            <a:spLocks noGrp="1"/>
          </p:cNvSpPr>
          <p:nvPr>
            <p:ph idx="1"/>
          </p:nvPr>
        </p:nvSpPr>
        <p:spPr/>
        <p:txBody>
          <a:bodyPr/>
          <a:lstStyle/>
          <a:p>
            <a:r>
              <a:rPr lang="mk-MK" dirty="0" smtClean="0"/>
              <a:t>Практикувајте активно слушање</a:t>
            </a:r>
            <a:endParaRPr lang="mk-MK" dirty="0"/>
          </a:p>
          <a:p>
            <a:r>
              <a:rPr lang="mk-MK" dirty="0" smtClean="0"/>
              <a:t>Научете како ефикасно да поставувате прашања</a:t>
            </a:r>
            <a:endParaRPr lang="mk-MK" dirty="0"/>
          </a:p>
          <a:p>
            <a:r>
              <a:rPr lang="mk-MK" dirty="0" smtClean="0"/>
              <a:t>Гледајте ја целата слика</a:t>
            </a:r>
            <a:endParaRPr lang="mk-MK" dirty="0"/>
          </a:p>
          <a:p>
            <a:r>
              <a:rPr lang="mk-MK" dirty="0" smtClean="0"/>
              <a:t>Говорете јасно</a:t>
            </a:r>
            <a:endParaRPr lang="mk-MK" dirty="0"/>
          </a:p>
          <a:p>
            <a:r>
              <a:rPr lang="mk-MK" dirty="0" smtClean="0"/>
              <a:t>Почитувајте ги протоколите</a:t>
            </a:r>
            <a:endParaRPr lang="en-US" dirty="0"/>
          </a:p>
        </p:txBody>
      </p:sp>
    </p:spTree>
    <p:extLst>
      <p:ext uri="{BB962C8B-B14F-4D97-AF65-F5344CB8AC3E}">
        <p14:creationId xmlns:p14="http://schemas.microsoft.com/office/powerpoint/2010/main" val="2078546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376</TotalTime>
  <Words>2088</Words>
  <Application>Microsoft Office PowerPoint</Application>
  <PresentationFormat>Widescreen</PresentationFormat>
  <Paragraphs>151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Tahoma</vt:lpstr>
      <vt:lpstr>Trebuchet MS</vt:lpstr>
      <vt:lpstr>Tw Cen MT</vt:lpstr>
      <vt:lpstr>Circuit</vt:lpstr>
      <vt:lpstr>           Преговарачки вештини при склучување на колективни договори: Како да се постигне победничко сценарио за двете страни?”  </vt:lpstr>
      <vt:lpstr>PowerPoint Presentation</vt:lpstr>
      <vt:lpstr>Што е преговарање?</vt:lpstr>
      <vt:lpstr>PowerPoint Presentation</vt:lpstr>
      <vt:lpstr>Не го добиваме она што го заслужувме, го добиваме она што ќе го испреговараме</vt:lpstr>
      <vt:lpstr>ВЕШТИНИ ПРИ ПРЕГОВАРАЊЕ-ЛИЧНИ</vt:lpstr>
      <vt:lpstr>СТИЛОВИ НА ОДНЕСУВАЊЕ</vt:lpstr>
      <vt:lpstr>Преговарачки фази</vt:lpstr>
      <vt:lpstr>КОМУНИКАЦИЈА</vt:lpstr>
      <vt:lpstr>ИДЕАЛЕН ПРЕГОВАРАЧ</vt:lpstr>
      <vt:lpstr>ПРИФАЌАЊЕ ОБВРСКИ</vt:lpstr>
      <vt:lpstr>ПОДГОТОВКА</vt:lpstr>
      <vt:lpstr>БАТНА (BATNA)</vt:lpstr>
      <vt:lpstr>ПРЕГОВАРАТЕ ЗА ИНТЕРЕСИ</vt:lpstr>
      <vt:lpstr>ХИЕРАРХИЈА НА ИНТЕРЕСИ</vt:lpstr>
      <vt:lpstr>КЛУЧНИ АКЦИИ</vt:lpstr>
      <vt:lpstr>ПРЕЗЕНТИРАЈТЕ ГО ВАШИОТ СЛУЧАЈ</vt:lpstr>
      <vt:lpstr>НЕ ЈА ДОПИРАЈ ДОВЕРБАТА</vt:lpstr>
      <vt:lpstr>ФОРМИРАЊЕ НА ПРЕГОВАРАЧКИОТ ТИМ</vt:lpstr>
      <vt:lpstr>ТРИ ЗЛАТНИ ПРАВИЛА НА КОЛЕКТИВНО ДОГОВАРАЊЕ</vt:lpstr>
      <vt:lpstr>МОЌТА ВО ПРЕГОВОРИТЕ</vt:lpstr>
      <vt:lpstr>Фактори кои влијаат на поцесот на преговарање</vt:lpstr>
      <vt:lpstr>Навременост</vt:lpstr>
      <vt:lpstr>Принципиелно преговарање</vt:lpstr>
      <vt:lpstr>СПРАВУВАЊЕ СО ТЕШКИ ПРЕГОВАРАЧИ</vt:lpstr>
      <vt:lpstr>  Текот на преговорите</vt:lpstr>
      <vt:lpstr>Практични примери</vt:lpstr>
      <vt:lpstr>Трикови во преговорите</vt:lpstr>
      <vt:lpstr>РОКОВИ И ОДЛОЖУВАЊА</vt:lpstr>
      <vt:lpstr>ПРОМЕНА НА СОДРЖИНАТА НА ДОГОВОРОТ</vt:lpstr>
      <vt:lpstr>          РАПОРТ    Секогаш запознајте ја  другата страна.  Никогаш немојте да  преговарате со некој  за кога ништо  не знаете.   Истражете!</vt:lpstr>
      <vt:lpstr>Благодарам на вниманието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Преговарачки вештини при склучување на колективни договори: Како да се постигне победничко сценарио за двете страни?”</dc:title>
  <dc:creator>Antica Paneva - Petrova</dc:creator>
  <cp:lastModifiedBy>HP</cp:lastModifiedBy>
  <cp:revision>16</cp:revision>
  <dcterms:created xsi:type="dcterms:W3CDTF">2023-09-13T08:46:10Z</dcterms:created>
  <dcterms:modified xsi:type="dcterms:W3CDTF">2023-11-22T11:11:56Z</dcterms:modified>
</cp:coreProperties>
</file>