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311" r:id="rId3"/>
    <p:sldId id="313" r:id="rId4"/>
    <p:sldId id="284" r:id="rId5"/>
    <p:sldId id="285" r:id="rId6"/>
    <p:sldId id="300" r:id="rId7"/>
    <p:sldId id="286" r:id="rId8"/>
    <p:sldId id="287" r:id="rId9"/>
    <p:sldId id="327" r:id="rId10"/>
    <p:sldId id="288" r:id="rId11"/>
    <p:sldId id="328" r:id="rId12"/>
    <p:sldId id="326"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7" d="100"/>
          <a:sy n="77" d="100"/>
        </p:scale>
        <p:origin x="26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4/7/2023</a:t>
            </a:fld>
            <a:endParaRPr lang="en-US" dirty="0"/>
          </a:p>
        </p:txBody>
      </p:sp>
      <p:sp>
        <p:nvSpPr>
          <p:cNvPr id="5" name="Footer Placeholder 4"/>
          <p:cNvSpPr>
            <a:spLocks noGrp="1"/>
          </p:cNvSpPr>
          <p:nvPr>
            <p:ph type="ftr" sz="quarter" idx="11"/>
          </p:nvPr>
        </p:nvSpPr>
        <p:spPr>
          <a:xfrm>
            <a:off x="1127124" y="329307"/>
            <a:ext cx="5943668" cy="309201"/>
          </a:xfrm>
        </p:spPr>
        <p:txBody>
          <a:bodyPr/>
          <a:lstStyle/>
          <a:p>
            <a:endParaRPr lang="en-US" dirty="0"/>
          </a:p>
        </p:txBody>
      </p:sp>
      <p:sp>
        <p:nvSpPr>
          <p:cNvPr id="6" name="Slide Number Placeholder 5"/>
          <p:cNvSpPr>
            <a:spLocks noGrp="1"/>
          </p:cNvSpPr>
          <p:nvPr>
            <p:ph type="sldNum" sz="quarter" idx="12"/>
          </p:nvPr>
        </p:nvSpPr>
        <p:spPr>
          <a:xfrm>
            <a:off x="9924392" y="134930"/>
            <a:ext cx="811019" cy="503578"/>
          </a:xfrm>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sz="1200"/>
            </a:lvl1pPr>
          </a:lstStyle>
          <a:p>
            <a:fld id="{48A87A34-81AB-432B-8DAE-1953F412C126}" type="datetimeFigureOut">
              <a:rPr lang="en-US" dirty="0"/>
              <a:pPr/>
              <a:t>4/7/2023</a:t>
            </a:fld>
            <a:endParaRPr lang="en-US" dirty="0"/>
          </a:p>
        </p:txBody>
      </p:sp>
      <p:sp>
        <p:nvSpPr>
          <p:cNvPr id="5" name="Footer Placeholder 4"/>
          <p:cNvSpPr>
            <a:spLocks noGrp="1"/>
          </p:cNvSpPr>
          <p:nvPr>
            <p:ph type="ftr" sz="quarter" idx="11"/>
          </p:nvPr>
        </p:nvSpPr>
        <p:spPr/>
        <p:txBody>
          <a:bodyPr/>
          <a:lstStyle>
            <a:lvl1pPr>
              <a:defRPr sz="1200"/>
            </a:lvl1p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4/7/2023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29166" y="2974448"/>
            <a:ext cx="4645152" cy="24938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94337" y="2971669"/>
            <a:ext cx="4645152" cy="2487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48A87A34-81AB-432B-8DAE-1953F412C126}" type="datetimeFigureOut">
              <a:rPr lang="en-US" dirty="0"/>
              <a:pPr/>
              <a:t>4/7/2023</a:t>
            </a:fld>
            <a:endParaRPr lang="en-US" dirty="0"/>
          </a:p>
        </p:txBody>
      </p:sp>
      <p:sp>
        <p:nvSpPr>
          <p:cNvPr id="6" name="Footer Placeholder 5"/>
          <p:cNvSpPr>
            <a:spLocks noGrp="1"/>
          </p:cNvSpPr>
          <p:nvPr>
            <p:ph type="ftr" sz="quarter" idx="11"/>
          </p:nvPr>
        </p:nvSpPr>
        <p:spPr>
          <a:xfrm>
            <a:off x="1125300" y="318640"/>
            <a:ext cx="4877818" cy="320931"/>
          </a:xfrm>
        </p:spPr>
        <p:txBody>
          <a:bodyPr/>
          <a:lstStyle/>
          <a:p>
            <a:endParaRPr lang="en-US" dirty="0"/>
          </a:p>
        </p:txBody>
      </p:sp>
      <p:sp>
        <p:nvSpPr>
          <p:cNvPr id="7" name="Slide Number Placeholder 6"/>
          <p:cNvSpPr>
            <a:spLocks noGrp="1"/>
          </p:cNvSpPr>
          <p:nvPr>
            <p:ph type="sldNum" sz="quarter" idx="12"/>
          </p:nvPr>
        </p:nvSpPr>
        <p:spPr>
          <a:xfrm>
            <a:off x="6176794" y="137408"/>
            <a:ext cx="811019" cy="503578"/>
          </a:xfrm>
        </p:spPr>
        <p:txBody>
          <a:bodyPr/>
          <a:lstStyle/>
          <a:p>
            <a:fld id="{6D22F896-40B5-4ADD-8801-0D06FADFA095}" type="slidenum">
              <a:rPr lang="en-US" dirty="0"/>
              <a:t>‹#›</a:t>
            </a:fld>
            <a:endParaRPr lang="en-US" dirty="0"/>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4/7/2023</a:t>
            </a:fld>
            <a:endParaRPr lang="en-US" dirty="0"/>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7778A-87D7-496B-ABE5-F2ED4E434B84}"/>
              </a:ext>
            </a:extLst>
          </p:cNvPr>
          <p:cNvSpPr>
            <a:spLocks noGrp="1"/>
          </p:cNvSpPr>
          <p:nvPr>
            <p:ph type="ctrTitle"/>
          </p:nvPr>
        </p:nvSpPr>
        <p:spPr>
          <a:xfrm>
            <a:off x="1528453" y="945913"/>
            <a:ext cx="8637073" cy="2618554"/>
          </a:xfrm>
        </p:spPr>
        <p:txBody>
          <a:bodyPr>
            <a:normAutofit/>
          </a:bodyPr>
          <a:lstStyle/>
          <a:p>
            <a:pPr algn="ctr"/>
            <a:r>
              <a:rPr lang="ru-RU" sz="2800" b="1" dirty="0">
                <a:latin typeface="Arial Narrow" panose="020B0606020202030204" pitchFamily="34" charset="0"/>
              </a:rPr>
              <a:t>ЗАШТИТА НА ЛИЧНИТЕ ПОДАТОЦИ</a:t>
            </a:r>
            <a:br>
              <a:rPr lang="ru-RU" sz="2800" b="1" dirty="0">
                <a:latin typeface="Arial Narrow" panose="020B0606020202030204" pitchFamily="34" charset="0"/>
              </a:rPr>
            </a:br>
            <a:r>
              <a:rPr lang="ru-RU" sz="2800" b="1" dirty="0">
                <a:latin typeface="Arial Narrow" panose="020B0606020202030204" pitchFamily="34" charset="0"/>
              </a:rPr>
              <a:t>и</a:t>
            </a:r>
            <a:br>
              <a:rPr lang="ru-RU" sz="2800" b="1" dirty="0">
                <a:latin typeface="Arial Narrow" panose="020B0606020202030204" pitchFamily="34" charset="0"/>
              </a:rPr>
            </a:br>
            <a:r>
              <a:rPr lang="ru-RU" sz="2800" b="1" dirty="0">
                <a:latin typeface="Arial Narrow" panose="020B0606020202030204" pitchFamily="34" charset="0"/>
              </a:rPr>
              <a:t>СИНДИКАЛНИ ОРГАНИЗАЦИИ</a:t>
            </a:r>
            <a:br>
              <a:rPr lang="ru-RU" sz="2800" b="1" dirty="0">
                <a:latin typeface="Arial Narrow" panose="020B0606020202030204" pitchFamily="34" charset="0"/>
              </a:rPr>
            </a:br>
            <a:br>
              <a:rPr lang="en-GB" sz="2800" b="1" dirty="0">
                <a:latin typeface="Arial Narrow" panose="020B0606020202030204" pitchFamily="34" charset="0"/>
              </a:rPr>
            </a:br>
            <a:endParaRPr lang="en-GB" sz="2800" b="1" dirty="0">
              <a:latin typeface="Arial Narrow" panose="020B0606020202030204" pitchFamily="34" charset="0"/>
            </a:endParaRPr>
          </a:p>
        </p:txBody>
      </p:sp>
      <p:sp>
        <p:nvSpPr>
          <p:cNvPr id="3" name="Subtitle 2">
            <a:extLst>
              <a:ext uri="{FF2B5EF4-FFF2-40B4-BE49-F238E27FC236}">
                <a16:creationId xmlns:a16="http://schemas.microsoft.com/office/drawing/2014/main" id="{96AAF45B-D30C-474D-BB88-F97C441FAC11}"/>
              </a:ext>
            </a:extLst>
          </p:cNvPr>
          <p:cNvSpPr>
            <a:spLocks noGrp="1"/>
          </p:cNvSpPr>
          <p:nvPr>
            <p:ph type="subTitle" idx="1"/>
          </p:nvPr>
        </p:nvSpPr>
        <p:spPr>
          <a:xfrm>
            <a:off x="742122" y="3945467"/>
            <a:ext cx="9925877" cy="2137281"/>
          </a:xfrm>
        </p:spPr>
        <p:txBody>
          <a:bodyPr>
            <a:noAutofit/>
          </a:bodyPr>
          <a:lstStyle/>
          <a:p>
            <a:pPr marL="342900" indent="-342900" algn="just">
              <a:buFont typeface="Arial" panose="020B0604020202020204" pitchFamily="34" charset="0"/>
              <a:buChar char="•"/>
            </a:pPr>
            <a:r>
              <a:rPr lang="ru-RU" sz="2000" b="1" dirty="0">
                <a:latin typeface="Arial Narrow" panose="020B0606020202030204" pitchFamily="34" charset="0"/>
              </a:rPr>
              <a:t>Состојбата со заштитата на личните податоци во Македонија</a:t>
            </a:r>
            <a:endParaRPr lang="en-US" sz="2000" b="1" dirty="0">
              <a:latin typeface="Arial Narrow" panose="020B0606020202030204" pitchFamily="34" charset="0"/>
            </a:endParaRPr>
          </a:p>
          <a:p>
            <a:pPr marL="342900" indent="-342900" algn="just">
              <a:buFont typeface="Arial" panose="020B0604020202020204" pitchFamily="34" charset="0"/>
              <a:buChar char="•"/>
            </a:pPr>
            <a:r>
              <a:rPr lang="ru-RU" sz="2000" b="1" dirty="0">
                <a:latin typeface="Arial Narrow" panose="020B0606020202030204" pitchFamily="34" charset="0"/>
              </a:rPr>
              <a:t>Европски практики и политики за заштита на лични податоци</a:t>
            </a:r>
            <a:endParaRPr lang="en-GB" sz="2000" b="1" dirty="0">
              <a:latin typeface="Arial Narrow" panose="020B0606020202030204" pitchFamily="34" charset="0"/>
            </a:endParaRPr>
          </a:p>
        </p:txBody>
      </p:sp>
    </p:spTree>
    <p:extLst>
      <p:ext uri="{BB962C8B-B14F-4D97-AF65-F5344CB8AC3E}">
        <p14:creationId xmlns:p14="http://schemas.microsoft.com/office/powerpoint/2010/main" val="35684625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099DD-568A-4EBD-8CC2-1DD15DA720F6}"/>
              </a:ext>
            </a:extLst>
          </p:cNvPr>
          <p:cNvSpPr>
            <a:spLocks noGrp="1"/>
          </p:cNvSpPr>
          <p:nvPr>
            <p:ph type="title"/>
          </p:nvPr>
        </p:nvSpPr>
        <p:spPr/>
        <p:txBody>
          <a:bodyPr>
            <a:normAutofit/>
          </a:bodyPr>
          <a:lstStyle/>
          <a:p>
            <a:pPr algn="ctr"/>
            <a:r>
              <a:rPr lang="mk-MK" sz="2800" b="1" dirty="0">
                <a:latin typeface="Arial Narrow" panose="020B0606020202030204" pitchFamily="34" charset="0"/>
              </a:rPr>
              <a:t>НАЧЕЛА</a:t>
            </a:r>
            <a:endParaRPr lang="en-GB" sz="2800" b="1" dirty="0">
              <a:latin typeface="Arial Narrow" panose="020B0606020202030204" pitchFamily="34" charset="0"/>
            </a:endParaRPr>
          </a:p>
        </p:txBody>
      </p:sp>
      <p:sp>
        <p:nvSpPr>
          <p:cNvPr id="3" name="Content Placeholder 2">
            <a:extLst>
              <a:ext uri="{FF2B5EF4-FFF2-40B4-BE49-F238E27FC236}">
                <a16:creationId xmlns:a16="http://schemas.microsoft.com/office/drawing/2014/main" id="{5688496A-9517-429F-BA94-B8A4323BC8DF}"/>
              </a:ext>
            </a:extLst>
          </p:cNvPr>
          <p:cNvSpPr>
            <a:spLocks noGrp="1"/>
          </p:cNvSpPr>
          <p:nvPr>
            <p:ph idx="1"/>
          </p:nvPr>
        </p:nvSpPr>
        <p:spPr>
          <a:xfrm>
            <a:off x="1130270" y="1676400"/>
            <a:ext cx="9603275" cy="4228276"/>
          </a:xfrm>
        </p:spPr>
        <p:txBody>
          <a:bodyPr>
            <a:normAutofit/>
          </a:bodyPr>
          <a:lstStyle/>
          <a:p>
            <a:pPr algn="just"/>
            <a:r>
              <a:rPr lang="ru-RU" b="1" dirty="0"/>
              <a:t>законитост</a:t>
            </a:r>
          </a:p>
          <a:p>
            <a:pPr algn="just"/>
            <a:r>
              <a:rPr lang="ru-RU" b="1" dirty="0"/>
              <a:t>ограничување на целите</a:t>
            </a:r>
          </a:p>
          <a:p>
            <a:pPr algn="just"/>
            <a:r>
              <a:rPr lang="ru-RU" b="1" dirty="0"/>
              <a:t>минимален обем на податоци</a:t>
            </a:r>
          </a:p>
          <a:p>
            <a:pPr algn="just"/>
            <a:r>
              <a:rPr lang="ru-RU" b="1" dirty="0"/>
              <a:t>точност</a:t>
            </a:r>
          </a:p>
          <a:p>
            <a:pPr algn="just"/>
            <a:r>
              <a:rPr lang="ru-RU" b="1" dirty="0"/>
              <a:t>ограничување на рокот на чување</a:t>
            </a:r>
          </a:p>
          <a:p>
            <a:pPr algn="just"/>
            <a:r>
              <a:rPr lang="mk-MK" b="1" dirty="0">
                <a:solidFill>
                  <a:srgbClr val="666666"/>
                </a:solidFill>
                <a:latin typeface="Verdana" panose="020B0604030504040204" pitchFamily="34" charset="0"/>
              </a:rPr>
              <a:t>интегритет и доверливост</a:t>
            </a:r>
          </a:p>
          <a:p>
            <a:pPr algn="just"/>
            <a:endParaRPr lang="mk-MK" dirty="0">
              <a:solidFill>
                <a:srgbClr val="666666"/>
              </a:solidFill>
              <a:latin typeface="Verdana" panose="020B0604030504040204" pitchFamily="34" charset="0"/>
            </a:endParaRPr>
          </a:p>
          <a:p>
            <a:pPr algn="just"/>
            <a:endParaRPr lang="ru-RU" dirty="0"/>
          </a:p>
          <a:p>
            <a:pPr algn="just"/>
            <a:endParaRPr lang="ru-RU" dirty="0"/>
          </a:p>
          <a:p>
            <a:pPr marL="0" indent="0">
              <a:buNone/>
            </a:pPr>
            <a:endParaRPr lang="en-GB" dirty="0"/>
          </a:p>
        </p:txBody>
      </p:sp>
    </p:spTree>
    <p:extLst>
      <p:ext uri="{BB962C8B-B14F-4D97-AF65-F5344CB8AC3E}">
        <p14:creationId xmlns:p14="http://schemas.microsoft.com/office/powerpoint/2010/main" val="34061376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5D64D-AA04-5124-3389-9B87E6322325}"/>
              </a:ext>
            </a:extLst>
          </p:cNvPr>
          <p:cNvSpPr>
            <a:spLocks noGrp="1"/>
          </p:cNvSpPr>
          <p:nvPr>
            <p:ph type="title"/>
          </p:nvPr>
        </p:nvSpPr>
        <p:spPr/>
        <p:txBody>
          <a:bodyPr/>
          <a:lstStyle/>
          <a:p>
            <a:pPr algn="ctr"/>
            <a:r>
              <a:rPr lang="mk-MK" dirty="0"/>
              <a:t>ЛИЧНИТЕ ПОДАТОЦИ И ПРАВАТА НА РАБОТНИКОТ</a:t>
            </a:r>
          </a:p>
        </p:txBody>
      </p:sp>
      <p:sp>
        <p:nvSpPr>
          <p:cNvPr id="3" name="Content Placeholder 2">
            <a:extLst>
              <a:ext uri="{FF2B5EF4-FFF2-40B4-BE49-F238E27FC236}">
                <a16:creationId xmlns:a16="http://schemas.microsoft.com/office/drawing/2014/main" id="{001AA8B1-5290-DE5C-0D59-7A0BE6C83C01}"/>
              </a:ext>
            </a:extLst>
          </p:cNvPr>
          <p:cNvSpPr>
            <a:spLocks noGrp="1"/>
          </p:cNvSpPr>
          <p:nvPr>
            <p:ph idx="1"/>
          </p:nvPr>
        </p:nvSpPr>
        <p:spPr/>
        <p:txBody>
          <a:bodyPr/>
          <a:lstStyle/>
          <a:p>
            <a:r>
              <a:rPr lang="mk-MK" dirty="0"/>
              <a:t>Согласност?</a:t>
            </a:r>
          </a:p>
          <a:p>
            <a:r>
              <a:rPr lang="mk-MK" dirty="0"/>
              <a:t>Видео надзор?</a:t>
            </a:r>
          </a:p>
          <a:p>
            <a:r>
              <a:rPr lang="en-US" dirty="0"/>
              <a:t>GPS </a:t>
            </a:r>
            <a:r>
              <a:rPr lang="mk-MK" dirty="0"/>
              <a:t>уреди во службени возила?</a:t>
            </a:r>
          </a:p>
          <a:p>
            <a:r>
              <a:rPr lang="mk-MK" dirty="0"/>
              <a:t>Податоци од, односно во врска со работниот однос</a:t>
            </a:r>
          </a:p>
          <a:p>
            <a:endParaRPr lang="mk-MK" dirty="0"/>
          </a:p>
          <a:p>
            <a:endParaRPr lang="mk-MK" dirty="0"/>
          </a:p>
        </p:txBody>
      </p:sp>
    </p:spTree>
    <p:extLst>
      <p:ext uri="{BB962C8B-B14F-4D97-AF65-F5344CB8AC3E}">
        <p14:creationId xmlns:p14="http://schemas.microsoft.com/office/powerpoint/2010/main" val="39756332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8415C-299D-45FF-8275-913923201C06}"/>
              </a:ext>
            </a:extLst>
          </p:cNvPr>
          <p:cNvSpPr>
            <a:spLocks noGrp="1"/>
          </p:cNvSpPr>
          <p:nvPr>
            <p:ph type="title"/>
          </p:nvPr>
        </p:nvSpPr>
        <p:spPr/>
        <p:txBody>
          <a:bodyPr/>
          <a:lstStyle/>
          <a:p>
            <a:pPr algn="ctr"/>
            <a:r>
              <a:rPr lang="mk-MK" dirty="0"/>
              <a:t>ЗАКЛУЧОЦИ</a:t>
            </a:r>
            <a:endParaRPr lang="en-US" dirty="0"/>
          </a:p>
        </p:txBody>
      </p:sp>
      <p:sp>
        <p:nvSpPr>
          <p:cNvPr id="3" name="Content Placeholder 2">
            <a:extLst>
              <a:ext uri="{FF2B5EF4-FFF2-40B4-BE49-F238E27FC236}">
                <a16:creationId xmlns:a16="http://schemas.microsoft.com/office/drawing/2014/main" id="{86003489-D374-4F6F-B751-650A28A5721A}"/>
              </a:ext>
            </a:extLst>
          </p:cNvPr>
          <p:cNvSpPr>
            <a:spLocks noGrp="1"/>
          </p:cNvSpPr>
          <p:nvPr>
            <p:ph idx="1"/>
          </p:nvPr>
        </p:nvSpPr>
        <p:spPr>
          <a:xfrm>
            <a:off x="291548" y="1457740"/>
            <a:ext cx="11383617" cy="4651512"/>
          </a:xfrm>
        </p:spPr>
        <p:txBody>
          <a:bodyPr>
            <a:normAutofit fontScale="92500"/>
          </a:bodyPr>
          <a:lstStyle/>
          <a:p>
            <a:r>
              <a:rPr lang="ru-RU" dirty="0"/>
              <a:t>Односот работодавец – работник – синдикална организација ги става на тест демократските капацитети на една компанија</a:t>
            </a:r>
          </a:p>
          <a:p>
            <a:r>
              <a:rPr lang="ru-RU" dirty="0"/>
              <a:t>Масовната обработка на личните податоци како „нужно зло“</a:t>
            </a:r>
          </a:p>
          <a:p>
            <a:pPr algn="just"/>
            <a:r>
              <a:rPr lang="ru-RU" dirty="0"/>
              <a:t>Мерките и потребата од обработка треба да бидат неопходни, пропорционални, со строго определен временски карактер, не нарушувајќи ги ни малку човековите права и слободи</a:t>
            </a:r>
          </a:p>
          <a:p>
            <a:pPr algn="just"/>
            <a:r>
              <a:rPr lang="ru-RU" dirty="0"/>
              <a:t>Не треба да избираме помеѓу ефикасно управување со луѓе (</a:t>
            </a:r>
            <a:r>
              <a:rPr lang="en-US"/>
              <a:t>HRM) </a:t>
            </a:r>
            <a:r>
              <a:rPr lang="ru-RU" dirty="0"/>
              <a:t>и заштитата на нашите основни човекови права и слободи, бидејќи, можеме да ги постигнеме и двете</a:t>
            </a:r>
          </a:p>
          <a:p>
            <a:pPr algn="just"/>
            <a:r>
              <a:rPr lang="ru-RU" dirty="0"/>
              <a:t>Да се обезбеди дека можноста за било какви злоупотреби во однос на обработката на личните податоци е сведена на минимум и дека никој нема да биде во можност да ги обработува собраните лични податоци, </a:t>
            </a:r>
            <a:r>
              <a:rPr lang="mk-MK" dirty="0"/>
              <a:t>а за цел различна од синдикалната</a:t>
            </a:r>
            <a:endParaRPr lang="en-US" dirty="0"/>
          </a:p>
        </p:txBody>
      </p:sp>
    </p:spTree>
    <p:extLst>
      <p:ext uri="{BB962C8B-B14F-4D97-AF65-F5344CB8AC3E}">
        <p14:creationId xmlns:p14="http://schemas.microsoft.com/office/powerpoint/2010/main" val="3436820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C4DC0-686A-4065-A6E9-81A226B6D0CD}"/>
              </a:ext>
            </a:extLst>
          </p:cNvPr>
          <p:cNvSpPr>
            <a:spLocks noGrp="1"/>
          </p:cNvSpPr>
          <p:nvPr>
            <p:ph type="title"/>
          </p:nvPr>
        </p:nvSpPr>
        <p:spPr/>
        <p:txBody>
          <a:bodyPr/>
          <a:lstStyle/>
          <a:p>
            <a:pPr algn="ctr"/>
            <a:r>
              <a:rPr lang="ru-RU" dirty="0"/>
              <a:t>Состојбата со заштитата на личните податоци во Македонија</a:t>
            </a:r>
          </a:p>
        </p:txBody>
      </p:sp>
      <p:sp>
        <p:nvSpPr>
          <p:cNvPr id="3" name="Content Placeholder 2">
            <a:extLst>
              <a:ext uri="{FF2B5EF4-FFF2-40B4-BE49-F238E27FC236}">
                <a16:creationId xmlns:a16="http://schemas.microsoft.com/office/drawing/2014/main" id="{60D58EDB-4253-4F75-A2F5-1F41CA309ED7}"/>
              </a:ext>
            </a:extLst>
          </p:cNvPr>
          <p:cNvSpPr>
            <a:spLocks noGrp="1"/>
          </p:cNvSpPr>
          <p:nvPr>
            <p:ph idx="1"/>
          </p:nvPr>
        </p:nvSpPr>
        <p:spPr>
          <a:xfrm>
            <a:off x="1130270" y="2171768"/>
            <a:ext cx="9603275" cy="3937483"/>
          </a:xfrm>
        </p:spPr>
        <p:txBody>
          <a:bodyPr>
            <a:normAutofit/>
          </a:bodyPr>
          <a:lstStyle/>
          <a:p>
            <a:r>
              <a:rPr lang="mk-MK" dirty="0"/>
              <a:t>Реформски пакет и правна рамка</a:t>
            </a:r>
            <a:endParaRPr lang="en-US" dirty="0"/>
          </a:p>
          <a:p>
            <a:pPr>
              <a:buFontTx/>
              <a:buChar char="-"/>
            </a:pPr>
            <a:r>
              <a:rPr lang="en-US" dirty="0"/>
              <a:t>GDPR</a:t>
            </a:r>
          </a:p>
          <a:p>
            <a:pPr>
              <a:buFontTx/>
              <a:buChar char="-"/>
            </a:pPr>
            <a:r>
              <a:rPr lang="en-US" dirty="0"/>
              <a:t>Convention 108+</a:t>
            </a:r>
          </a:p>
          <a:p>
            <a:pPr>
              <a:buFontTx/>
              <a:buChar char="-"/>
            </a:pPr>
            <a:r>
              <a:rPr lang="mk-MK" dirty="0"/>
              <a:t>Уставот на Република Северна Македонија (член 18)</a:t>
            </a:r>
          </a:p>
          <a:p>
            <a:pPr>
              <a:buFontTx/>
              <a:buChar char="-"/>
            </a:pPr>
            <a:r>
              <a:rPr lang="mk-MK" dirty="0"/>
              <a:t>Закон за заштита на личните податоци (2020)</a:t>
            </a:r>
          </a:p>
          <a:p>
            <a:pPr>
              <a:buFontTx/>
              <a:buChar char="-"/>
            </a:pPr>
            <a:r>
              <a:rPr lang="mk-MK" dirty="0"/>
              <a:t>Кривичен Законик</a:t>
            </a:r>
          </a:p>
          <a:p>
            <a:pPr>
              <a:buFontTx/>
              <a:buChar char="-"/>
            </a:pPr>
            <a:r>
              <a:rPr lang="mk-MK" dirty="0"/>
              <a:t>Закон за кривична постапка </a:t>
            </a:r>
            <a:endParaRPr lang="en-GB" dirty="0"/>
          </a:p>
        </p:txBody>
      </p:sp>
    </p:spTree>
    <p:extLst>
      <p:ext uri="{BB962C8B-B14F-4D97-AF65-F5344CB8AC3E}">
        <p14:creationId xmlns:p14="http://schemas.microsoft.com/office/powerpoint/2010/main" val="716889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68540-4A10-4EBD-BB96-B960027DDE0C}"/>
              </a:ext>
            </a:extLst>
          </p:cNvPr>
          <p:cNvSpPr>
            <a:spLocks noGrp="1"/>
          </p:cNvSpPr>
          <p:nvPr>
            <p:ph type="title"/>
          </p:nvPr>
        </p:nvSpPr>
        <p:spPr/>
        <p:txBody>
          <a:bodyPr>
            <a:normAutofit/>
          </a:bodyPr>
          <a:lstStyle/>
          <a:p>
            <a:pPr algn="ctr"/>
            <a:r>
              <a:rPr lang="ru-RU" sz="2800" b="1" dirty="0"/>
              <a:t>РЕГУЛАТИВНА РАМКА ЗА ЗАШТИТА НА ЛИЧНИТЕ ПОДАТОЦИ</a:t>
            </a:r>
            <a:endParaRPr lang="en-US" sz="2800" b="1" dirty="0"/>
          </a:p>
        </p:txBody>
      </p:sp>
      <p:sp>
        <p:nvSpPr>
          <p:cNvPr id="3" name="Content Placeholder 2">
            <a:extLst>
              <a:ext uri="{FF2B5EF4-FFF2-40B4-BE49-F238E27FC236}">
                <a16:creationId xmlns:a16="http://schemas.microsoft.com/office/drawing/2014/main" id="{CD8D3542-4043-4388-AC66-58E9BC628E0D}"/>
              </a:ext>
            </a:extLst>
          </p:cNvPr>
          <p:cNvSpPr>
            <a:spLocks noGrp="1"/>
          </p:cNvSpPr>
          <p:nvPr>
            <p:ph idx="1"/>
          </p:nvPr>
        </p:nvSpPr>
        <p:spPr/>
        <p:txBody>
          <a:bodyPr/>
          <a:lstStyle/>
          <a:p>
            <a:r>
              <a:rPr lang="ru-RU" dirty="0"/>
              <a:t>ДЕФИНИЦИИ</a:t>
            </a:r>
          </a:p>
          <a:p>
            <a:endParaRPr lang="ru-RU" dirty="0"/>
          </a:p>
          <a:p>
            <a:r>
              <a:rPr lang="ru-RU" dirty="0"/>
              <a:t>НАЧЕЛА </a:t>
            </a:r>
          </a:p>
          <a:p>
            <a:endParaRPr lang="ru-RU" dirty="0"/>
          </a:p>
          <a:p>
            <a:r>
              <a:rPr lang="ru-RU" dirty="0"/>
              <a:t>ЗАКОНИТОСТ</a:t>
            </a:r>
          </a:p>
        </p:txBody>
      </p:sp>
    </p:spTree>
    <p:extLst>
      <p:ext uri="{BB962C8B-B14F-4D97-AF65-F5344CB8AC3E}">
        <p14:creationId xmlns:p14="http://schemas.microsoft.com/office/powerpoint/2010/main" val="126933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099DD-568A-4EBD-8CC2-1DD15DA720F6}"/>
              </a:ext>
            </a:extLst>
          </p:cNvPr>
          <p:cNvSpPr>
            <a:spLocks noGrp="1"/>
          </p:cNvSpPr>
          <p:nvPr>
            <p:ph type="title"/>
          </p:nvPr>
        </p:nvSpPr>
        <p:spPr/>
        <p:txBody>
          <a:bodyPr/>
          <a:lstStyle/>
          <a:p>
            <a:pPr algn="ctr"/>
            <a:r>
              <a:rPr lang="mk-MK" b="1" dirty="0">
                <a:latin typeface="Arial Narrow" panose="020B0606020202030204" pitchFamily="34" charset="0"/>
              </a:rPr>
              <a:t>Дефиниции</a:t>
            </a:r>
            <a:endParaRPr lang="en-GB" b="1" dirty="0">
              <a:latin typeface="Arial Narrow" panose="020B0606020202030204" pitchFamily="34" charset="0"/>
            </a:endParaRPr>
          </a:p>
        </p:txBody>
      </p:sp>
      <p:sp>
        <p:nvSpPr>
          <p:cNvPr id="3" name="Content Placeholder 2">
            <a:extLst>
              <a:ext uri="{FF2B5EF4-FFF2-40B4-BE49-F238E27FC236}">
                <a16:creationId xmlns:a16="http://schemas.microsoft.com/office/drawing/2014/main" id="{5688496A-9517-429F-BA94-B8A4323BC8DF}"/>
              </a:ext>
            </a:extLst>
          </p:cNvPr>
          <p:cNvSpPr>
            <a:spLocks noGrp="1"/>
          </p:cNvSpPr>
          <p:nvPr>
            <p:ph idx="1"/>
          </p:nvPr>
        </p:nvSpPr>
        <p:spPr>
          <a:xfrm>
            <a:off x="1130270" y="1676400"/>
            <a:ext cx="9603275" cy="3789945"/>
          </a:xfrm>
        </p:spPr>
        <p:txBody>
          <a:bodyPr>
            <a:normAutofit/>
          </a:bodyPr>
          <a:lstStyle/>
          <a:p>
            <a:pPr algn="just"/>
            <a:r>
              <a:rPr lang="ru-RU" b="1" dirty="0"/>
              <a:t>Личен податок</a:t>
            </a:r>
          </a:p>
          <a:p>
            <a:pPr algn="just"/>
            <a:r>
              <a:rPr lang="ru-RU" dirty="0"/>
              <a:t>секоја информација која се однесува на идентификувано физичко лице или физичко лице кое може да се идентификува (субјект на лични податоци)</a:t>
            </a:r>
          </a:p>
          <a:p>
            <a:pPr algn="just"/>
            <a:r>
              <a:rPr lang="ru-RU" dirty="0"/>
              <a:t>Идентификатор: име, ЕМБГ, </a:t>
            </a:r>
            <a:r>
              <a:rPr lang="ru-RU" b="1" dirty="0"/>
              <a:t>податоци за локација</a:t>
            </a:r>
            <a:r>
              <a:rPr lang="ru-RU" dirty="0"/>
              <a:t>, </a:t>
            </a:r>
            <a:r>
              <a:rPr lang="ru-RU" b="1" dirty="0"/>
              <a:t>мрежен идентификатор</a:t>
            </a:r>
            <a:r>
              <a:rPr lang="ru-RU" dirty="0"/>
              <a:t>, обележја специфични за физичкиот, физиолошкиот, генетскиот, менталниот, економскиот, културниот или социјален идентитет на  физичко лице</a:t>
            </a:r>
          </a:p>
          <a:p>
            <a:endParaRPr lang="en-GB" dirty="0"/>
          </a:p>
        </p:txBody>
      </p:sp>
    </p:spTree>
    <p:extLst>
      <p:ext uri="{BB962C8B-B14F-4D97-AF65-F5344CB8AC3E}">
        <p14:creationId xmlns:p14="http://schemas.microsoft.com/office/powerpoint/2010/main" val="25588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099DD-568A-4EBD-8CC2-1DD15DA720F6}"/>
              </a:ext>
            </a:extLst>
          </p:cNvPr>
          <p:cNvSpPr>
            <a:spLocks noGrp="1"/>
          </p:cNvSpPr>
          <p:nvPr>
            <p:ph type="title"/>
          </p:nvPr>
        </p:nvSpPr>
        <p:spPr/>
        <p:txBody>
          <a:bodyPr/>
          <a:lstStyle/>
          <a:p>
            <a:pPr algn="ctr"/>
            <a:r>
              <a:rPr lang="mk-MK" b="1" dirty="0">
                <a:latin typeface="Arial Narrow" panose="020B0606020202030204" pitchFamily="34" charset="0"/>
              </a:rPr>
              <a:t>Дефиниции</a:t>
            </a:r>
            <a:endParaRPr lang="en-GB" b="1" dirty="0">
              <a:latin typeface="Arial Narrow" panose="020B0606020202030204" pitchFamily="34" charset="0"/>
            </a:endParaRPr>
          </a:p>
        </p:txBody>
      </p:sp>
      <p:sp>
        <p:nvSpPr>
          <p:cNvPr id="3" name="Content Placeholder 2">
            <a:extLst>
              <a:ext uri="{FF2B5EF4-FFF2-40B4-BE49-F238E27FC236}">
                <a16:creationId xmlns:a16="http://schemas.microsoft.com/office/drawing/2014/main" id="{5688496A-9517-429F-BA94-B8A4323BC8DF}"/>
              </a:ext>
            </a:extLst>
          </p:cNvPr>
          <p:cNvSpPr>
            <a:spLocks noGrp="1"/>
          </p:cNvSpPr>
          <p:nvPr>
            <p:ph idx="1"/>
          </p:nvPr>
        </p:nvSpPr>
        <p:spPr>
          <a:xfrm>
            <a:off x="1130270" y="1676400"/>
            <a:ext cx="9603275" cy="3789945"/>
          </a:xfrm>
        </p:spPr>
        <p:txBody>
          <a:bodyPr>
            <a:normAutofit/>
          </a:bodyPr>
          <a:lstStyle/>
          <a:p>
            <a:pPr algn="just"/>
            <a:r>
              <a:rPr lang="ru-RU" b="1" dirty="0"/>
              <a:t>Контролор</a:t>
            </a:r>
            <a:r>
              <a:rPr lang="ru-RU" dirty="0"/>
              <a:t> - физичко или правно лице, орган на државната власт, државен орган или правно лице основано од државата за вршење на јавни овластувања, агенција или друго тело, кое самостојно или заедно со други ги утврдува целите и начинот на обработка на личните податоци, а кога целите и начинот на обработка на личните податоци се утврдени со закон, со истиот закон се определуваат контролорот или посебните критериуми за негово определување</a:t>
            </a:r>
            <a:endParaRPr lang="en-US" dirty="0"/>
          </a:p>
          <a:p>
            <a:pPr algn="just"/>
            <a:endParaRPr lang="en-US" dirty="0"/>
          </a:p>
          <a:p>
            <a:pPr algn="just"/>
            <a:r>
              <a:rPr lang="mk-MK" b="1" dirty="0"/>
              <a:t>Синдикатот е Контролор за своите членови</a:t>
            </a:r>
            <a:endParaRPr lang="ru-RU" b="1" dirty="0"/>
          </a:p>
          <a:p>
            <a:endParaRPr lang="en-GB" dirty="0"/>
          </a:p>
        </p:txBody>
      </p:sp>
    </p:spTree>
    <p:extLst>
      <p:ext uri="{BB962C8B-B14F-4D97-AF65-F5344CB8AC3E}">
        <p14:creationId xmlns:p14="http://schemas.microsoft.com/office/powerpoint/2010/main" val="3135071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099DD-568A-4EBD-8CC2-1DD15DA720F6}"/>
              </a:ext>
            </a:extLst>
          </p:cNvPr>
          <p:cNvSpPr>
            <a:spLocks noGrp="1"/>
          </p:cNvSpPr>
          <p:nvPr>
            <p:ph type="title"/>
          </p:nvPr>
        </p:nvSpPr>
        <p:spPr/>
        <p:txBody>
          <a:bodyPr/>
          <a:lstStyle/>
          <a:p>
            <a:pPr algn="ctr"/>
            <a:r>
              <a:rPr lang="mk-MK" b="1" dirty="0">
                <a:latin typeface="Arial Narrow" panose="020B0606020202030204" pitchFamily="34" charset="0"/>
              </a:rPr>
              <a:t>Дефиниции</a:t>
            </a:r>
            <a:endParaRPr lang="en-GB" b="1" dirty="0">
              <a:latin typeface="Arial Narrow" panose="020B0606020202030204" pitchFamily="34" charset="0"/>
            </a:endParaRPr>
          </a:p>
        </p:txBody>
      </p:sp>
      <p:sp>
        <p:nvSpPr>
          <p:cNvPr id="3" name="Content Placeholder 2">
            <a:extLst>
              <a:ext uri="{FF2B5EF4-FFF2-40B4-BE49-F238E27FC236}">
                <a16:creationId xmlns:a16="http://schemas.microsoft.com/office/drawing/2014/main" id="{5688496A-9517-429F-BA94-B8A4323BC8DF}"/>
              </a:ext>
            </a:extLst>
          </p:cNvPr>
          <p:cNvSpPr>
            <a:spLocks noGrp="1"/>
          </p:cNvSpPr>
          <p:nvPr>
            <p:ph idx="1"/>
          </p:nvPr>
        </p:nvSpPr>
        <p:spPr>
          <a:xfrm>
            <a:off x="933450" y="1676400"/>
            <a:ext cx="9800095" cy="3789945"/>
          </a:xfrm>
        </p:spPr>
        <p:txBody>
          <a:bodyPr>
            <a:normAutofit/>
          </a:bodyPr>
          <a:lstStyle/>
          <a:p>
            <a:pPr algn="just"/>
            <a:r>
              <a:rPr lang="mk-MK" b="1" dirty="0"/>
              <a:t>Обработка</a:t>
            </a:r>
            <a:r>
              <a:rPr lang="mk-MK" dirty="0"/>
              <a:t> - </a:t>
            </a:r>
            <a:r>
              <a:rPr lang="ru-RU" dirty="0"/>
              <a:t>секоја операција или збир на операции кои се извршуваат врз личните податоци, или група на лични податоци, автоматски или на друг начин, како што се: собирање, евидентирање, организирање, структурирање, чување, приспособување или промена, повлекување, консултирање, увид, употреба, откривање преку пренесување, објавување или на друг начин правење достапни, усогласување или комбинирање, ограничување, бришење или уништување</a:t>
            </a:r>
            <a:endParaRPr lang="en-GB" dirty="0"/>
          </a:p>
        </p:txBody>
      </p:sp>
    </p:spTree>
    <p:extLst>
      <p:ext uri="{BB962C8B-B14F-4D97-AF65-F5344CB8AC3E}">
        <p14:creationId xmlns:p14="http://schemas.microsoft.com/office/powerpoint/2010/main" val="10665400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099DD-568A-4EBD-8CC2-1DD15DA720F6}"/>
              </a:ext>
            </a:extLst>
          </p:cNvPr>
          <p:cNvSpPr>
            <a:spLocks noGrp="1"/>
          </p:cNvSpPr>
          <p:nvPr>
            <p:ph type="title"/>
          </p:nvPr>
        </p:nvSpPr>
        <p:spPr/>
        <p:txBody>
          <a:bodyPr/>
          <a:lstStyle/>
          <a:p>
            <a:pPr algn="ctr"/>
            <a:r>
              <a:rPr lang="mk-MK" b="1" dirty="0">
                <a:latin typeface="Arial Narrow" panose="020B0606020202030204" pitchFamily="34" charset="0"/>
              </a:rPr>
              <a:t>Дефиниции</a:t>
            </a:r>
            <a:endParaRPr lang="en-GB" b="1" dirty="0">
              <a:latin typeface="Arial Narrow" panose="020B0606020202030204" pitchFamily="34" charset="0"/>
            </a:endParaRPr>
          </a:p>
        </p:txBody>
      </p:sp>
      <p:sp>
        <p:nvSpPr>
          <p:cNvPr id="3" name="Content Placeholder 2">
            <a:extLst>
              <a:ext uri="{FF2B5EF4-FFF2-40B4-BE49-F238E27FC236}">
                <a16:creationId xmlns:a16="http://schemas.microsoft.com/office/drawing/2014/main" id="{5688496A-9517-429F-BA94-B8A4323BC8DF}"/>
              </a:ext>
            </a:extLst>
          </p:cNvPr>
          <p:cNvSpPr>
            <a:spLocks noGrp="1"/>
          </p:cNvSpPr>
          <p:nvPr>
            <p:ph idx="1"/>
          </p:nvPr>
        </p:nvSpPr>
        <p:spPr>
          <a:xfrm>
            <a:off x="1130270" y="1676400"/>
            <a:ext cx="9603275" cy="3789945"/>
          </a:xfrm>
        </p:spPr>
        <p:txBody>
          <a:bodyPr>
            <a:normAutofit/>
          </a:bodyPr>
          <a:lstStyle/>
          <a:p>
            <a:pPr algn="just"/>
            <a:r>
              <a:rPr lang="ru-RU" b="1" dirty="0"/>
              <a:t>Согласност</a:t>
            </a:r>
            <a:r>
              <a:rPr lang="ru-RU" dirty="0"/>
              <a:t> на субјектот на лични податоци е секоја слободно дадена, конкретна, информирана и недвосмислена изјавена волја на субјектот на личните податоци, преку изјава или јасно потврдено дејствие, а со кои се изразува согласност за обработка на неговите лични податоци.</a:t>
            </a:r>
          </a:p>
        </p:txBody>
      </p:sp>
    </p:spTree>
    <p:extLst>
      <p:ext uri="{BB962C8B-B14F-4D97-AF65-F5344CB8AC3E}">
        <p14:creationId xmlns:p14="http://schemas.microsoft.com/office/powerpoint/2010/main" val="18037095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099DD-568A-4EBD-8CC2-1DD15DA720F6}"/>
              </a:ext>
            </a:extLst>
          </p:cNvPr>
          <p:cNvSpPr>
            <a:spLocks noGrp="1"/>
          </p:cNvSpPr>
          <p:nvPr>
            <p:ph type="title"/>
          </p:nvPr>
        </p:nvSpPr>
        <p:spPr/>
        <p:txBody>
          <a:bodyPr>
            <a:normAutofit/>
          </a:bodyPr>
          <a:lstStyle/>
          <a:p>
            <a:pPr algn="ctr"/>
            <a:r>
              <a:rPr lang="mk-MK" sz="2800" b="1" dirty="0">
                <a:latin typeface="Arial Narrow" panose="020B0606020202030204" pitchFamily="34" charset="0"/>
              </a:rPr>
              <a:t>ПОСЕБНИ КАТЕГОРИИ НА ЛИЧНИ ПОДАТОЦИ</a:t>
            </a:r>
            <a:endParaRPr lang="en-GB" sz="2800" b="1" dirty="0">
              <a:latin typeface="Arial Narrow" panose="020B0606020202030204" pitchFamily="34" charset="0"/>
            </a:endParaRPr>
          </a:p>
        </p:txBody>
      </p:sp>
      <p:sp>
        <p:nvSpPr>
          <p:cNvPr id="3" name="Content Placeholder 2">
            <a:extLst>
              <a:ext uri="{FF2B5EF4-FFF2-40B4-BE49-F238E27FC236}">
                <a16:creationId xmlns:a16="http://schemas.microsoft.com/office/drawing/2014/main" id="{5688496A-9517-429F-BA94-B8A4323BC8DF}"/>
              </a:ext>
            </a:extLst>
          </p:cNvPr>
          <p:cNvSpPr>
            <a:spLocks noGrp="1"/>
          </p:cNvSpPr>
          <p:nvPr>
            <p:ph idx="1"/>
          </p:nvPr>
        </p:nvSpPr>
        <p:spPr>
          <a:xfrm>
            <a:off x="397565" y="1676400"/>
            <a:ext cx="11052313" cy="4432852"/>
          </a:xfrm>
        </p:spPr>
        <p:txBody>
          <a:bodyPr>
            <a:normAutofit/>
          </a:bodyPr>
          <a:lstStyle/>
          <a:p>
            <a:pPr algn="just"/>
            <a:endParaRPr lang="ru-RU" dirty="0"/>
          </a:p>
          <a:p>
            <a:pPr algn="just"/>
            <a:r>
              <a:rPr lang="ru-RU" dirty="0"/>
              <a:t>Лични податоци кои откриваат расно или етничко потекло, политички ставови, верски или филозофски убедувања или </a:t>
            </a:r>
            <a:r>
              <a:rPr lang="ru-RU" b="1" dirty="0">
                <a:solidFill>
                  <a:srgbClr val="FF0000"/>
                </a:solidFill>
              </a:rPr>
              <a:t>членство во синдикални организации</a:t>
            </a:r>
            <a:r>
              <a:rPr lang="ru-RU" dirty="0"/>
              <a:t>, како и генетски податоци, биометриски податоци, податоци што се однесуваат на здравјето или податоци за сексуалниот живот или сексуалната ориентација на физичкото лице</a:t>
            </a:r>
          </a:p>
          <a:p>
            <a:pPr algn="just"/>
            <a:r>
              <a:rPr lang="ru-RU" b="1" dirty="0"/>
              <a:t>Забранета е обработка на посебните категории на лични податоци</a:t>
            </a:r>
          </a:p>
          <a:p>
            <a:pPr algn="just"/>
            <a:endParaRPr lang="ru-RU" dirty="0"/>
          </a:p>
          <a:p>
            <a:pPr algn="just"/>
            <a:endParaRPr lang="ru-RU" dirty="0"/>
          </a:p>
          <a:p>
            <a:pPr marL="0" indent="0" algn="just">
              <a:buNone/>
            </a:pPr>
            <a:endParaRPr lang="ru-RU" dirty="0"/>
          </a:p>
          <a:p>
            <a:pPr algn="just"/>
            <a:endParaRPr lang="ru-RU" dirty="0"/>
          </a:p>
          <a:p>
            <a:pPr marL="0" indent="0">
              <a:buNone/>
            </a:pPr>
            <a:endParaRPr lang="en-GB" dirty="0"/>
          </a:p>
        </p:txBody>
      </p:sp>
    </p:spTree>
    <p:extLst>
      <p:ext uri="{BB962C8B-B14F-4D97-AF65-F5344CB8AC3E}">
        <p14:creationId xmlns:p14="http://schemas.microsoft.com/office/powerpoint/2010/main" val="2916181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099DD-568A-4EBD-8CC2-1DD15DA720F6}"/>
              </a:ext>
            </a:extLst>
          </p:cNvPr>
          <p:cNvSpPr>
            <a:spLocks noGrp="1"/>
          </p:cNvSpPr>
          <p:nvPr>
            <p:ph type="title"/>
          </p:nvPr>
        </p:nvSpPr>
        <p:spPr/>
        <p:txBody>
          <a:bodyPr>
            <a:normAutofit/>
          </a:bodyPr>
          <a:lstStyle/>
          <a:p>
            <a:pPr algn="ctr"/>
            <a:r>
              <a:rPr lang="mk-MK" sz="2800" b="1" dirty="0">
                <a:latin typeface="Arial Narrow" panose="020B0606020202030204" pitchFamily="34" charset="0"/>
              </a:rPr>
              <a:t>ПОСЕБНИ КАТЕГОРИИ НА ЛИЧНИ ПОДАТОЦИ</a:t>
            </a:r>
            <a:endParaRPr lang="en-GB" sz="2800" b="1" dirty="0">
              <a:latin typeface="Arial Narrow" panose="020B0606020202030204" pitchFamily="34" charset="0"/>
            </a:endParaRPr>
          </a:p>
        </p:txBody>
      </p:sp>
      <p:sp>
        <p:nvSpPr>
          <p:cNvPr id="3" name="Content Placeholder 2">
            <a:extLst>
              <a:ext uri="{FF2B5EF4-FFF2-40B4-BE49-F238E27FC236}">
                <a16:creationId xmlns:a16="http://schemas.microsoft.com/office/drawing/2014/main" id="{5688496A-9517-429F-BA94-B8A4323BC8DF}"/>
              </a:ext>
            </a:extLst>
          </p:cNvPr>
          <p:cNvSpPr>
            <a:spLocks noGrp="1"/>
          </p:cNvSpPr>
          <p:nvPr>
            <p:ph idx="1"/>
          </p:nvPr>
        </p:nvSpPr>
        <p:spPr>
          <a:xfrm>
            <a:off x="397565" y="1676400"/>
            <a:ext cx="11052313" cy="4432852"/>
          </a:xfrm>
        </p:spPr>
        <p:txBody>
          <a:bodyPr>
            <a:normAutofit/>
          </a:bodyPr>
          <a:lstStyle/>
          <a:p>
            <a:pPr algn="just"/>
            <a:endParaRPr lang="ru-RU" dirty="0"/>
          </a:p>
          <a:p>
            <a:pPr algn="just"/>
            <a:r>
              <a:rPr lang="ru-RU" dirty="0"/>
              <a:t>По исклучок, обработката на посебните категории на лични податоци во кои спаѓаат и податоците за членство во синдикални организации може да се врши </a:t>
            </a:r>
            <a:r>
              <a:rPr lang="ru-RU" b="1" dirty="0"/>
              <a:t>ако обработката се извршува во рамките на легитимните активности </a:t>
            </a:r>
            <a:r>
              <a:rPr lang="ru-RU" dirty="0"/>
              <a:t>со соодветни заштитни мерки </a:t>
            </a:r>
            <a:r>
              <a:rPr lang="ru-RU" b="1" dirty="0"/>
              <a:t>за синдикална цел </a:t>
            </a:r>
            <a:r>
              <a:rPr lang="ru-RU" dirty="0"/>
              <a:t>и под услов обработката да се однесува само на членови на овие организации или на нивни поранешни членови или на лица кои имаат редовни контакти со нив во врска со нивните цели и под услов </a:t>
            </a:r>
            <a:r>
              <a:rPr lang="ru-RU" b="1" dirty="0"/>
              <a:t>личните податоци да не се откриваат надвор од таа организација без согласност на субјектите на личните податоци</a:t>
            </a:r>
            <a:r>
              <a:rPr lang="ru-RU" dirty="0"/>
              <a:t>.</a:t>
            </a:r>
          </a:p>
          <a:p>
            <a:pPr algn="just"/>
            <a:endParaRPr lang="ru-RU" dirty="0"/>
          </a:p>
          <a:p>
            <a:pPr marL="0" indent="0" algn="just">
              <a:buNone/>
            </a:pPr>
            <a:endParaRPr lang="ru-RU" dirty="0"/>
          </a:p>
          <a:p>
            <a:pPr algn="just"/>
            <a:endParaRPr lang="ru-RU" dirty="0"/>
          </a:p>
          <a:p>
            <a:pPr marL="0" indent="0">
              <a:buNone/>
            </a:pPr>
            <a:endParaRPr lang="en-GB" dirty="0"/>
          </a:p>
        </p:txBody>
      </p:sp>
    </p:spTree>
    <p:extLst>
      <p:ext uri="{BB962C8B-B14F-4D97-AF65-F5344CB8AC3E}">
        <p14:creationId xmlns:p14="http://schemas.microsoft.com/office/powerpoint/2010/main" val="3044413582"/>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Gallery">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docProps/app.xml><?xml version="1.0" encoding="utf-8"?>
<Properties xmlns="http://schemas.openxmlformats.org/officeDocument/2006/extended-properties" xmlns:vt="http://schemas.openxmlformats.org/officeDocument/2006/docPropsVTypes">
  <Template>TM10001114[[fn=Gallery]]</Template>
  <TotalTime>15</TotalTime>
  <Words>668</Words>
  <Application>Microsoft Office PowerPoint</Application>
  <PresentationFormat>Widescreen</PresentationFormat>
  <Paragraphs>61</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Arial Narrow</vt:lpstr>
      <vt:lpstr>Century Gothic</vt:lpstr>
      <vt:lpstr>Verdana</vt:lpstr>
      <vt:lpstr>Gallery</vt:lpstr>
      <vt:lpstr>ЗАШТИТА НА ЛИЧНИТЕ ПОДАТОЦИ и СИНДИКАЛНИ ОРГАНИЗАЦИИ  </vt:lpstr>
      <vt:lpstr>Состојбата со заштитата на личните податоци во Македонија</vt:lpstr>
      <vt:lpstr>РЕГУЛАТИВНА РАМКА ЗА ЗАШТИТА НА ЛИЧНИТЕ ПОДАТОЦИ</vt:lpstr>
      <vt:lpstr>Дефиниции</vt:lpstr>
      <vt:lpstr>Дефиниции</vt:lpstr>
      <vt:lpstr>Дефиниции</vt:lpstr>
      <vt:lpstr>Дефиниции</vt:lpstr>
      <vt:lpstr>ПОСЕБНИ КАТЕГОРИИ НА ЛИЧНИ ПОДАТОЦИ</vt:lpstr>
      <vt:lpstr>ПОСЕБНИ КАТЕГОРИИ НА ЛИЧНИ ПОДАТОЦИ</vt:lpstr>
      <vt:lpstr>НАЧЕЛА</vt:lpstr>
      <vt:lpstr>ЛИЧНИТЕ ПОДАТОЦИ И ПРАВАТА НА РАБОТНИКОТ</vt:lpstr>
      <vt:lpstr>ЗАКЛУЧОЦИ</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ИНФОРМАЦИСКА СИГУРНОСТ И ЗАШТИТА НА ИНТЕРНЕТ</dc:title>
  <dc:creator>ikuzevski@yahoo.com</dc:creator>
  <cp:lastModifiedBy>Igor Kuzevski (NLB Banka Skopje)</cp:lastModifiedBy>
  <cp:revision>62</cp:revision>
  <dcterms:created xsi:type="dcterms:W3CDTF">2021-02-10T19:30:45Z</dcterms:created>
  <dcterms:modified xsi:type="dcterms:W3CDTF">2023-04-07T19:54:12Z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31a64e4-4cbc-45d0-ae07-b47811971f08_Enabled">
    <vt:lpwstr>true</vt:lpwstr>
  </property>
  <property fmtid="{D5CDD505-2E9C-101B-9397-08002B2CF9AE}" pid="3" name="MSIP_Label_d31a64e4-4cbc-45d0-ae07-b47811971f08_SetDate">
    <vt:lpwstr>2023-04-03T13:36:42Z</vt:lpwstr>
  </property>
  <property fmtid="{D5CDD505-2E9C-101B-9397-08002B2CF9AE}" pid="4" name="MSIP_Label_d31a64e4-4cbc-45d0-ae07-b47811971f08_Method">
    <vt:lpwstr>Privileged</vt:lpwstr>
  </property>
  <property fmtid="{D5CDD505-2E9C-101B-9397-08002B2CF9AE}" pid="5" name="MSIP_Label_d31a64e4-4cbc-45d0-ae07-b47811971f08_Name">
    <vt:lpwstr>nlbsk-lbl-public</vt:lpwstr>
  </property>
  <property fmtid="{D5CDD505-2E9C-101B-9397-08002B2CF9AE}" pid="6" name="MSIP_Label_d31a64e4-4cbc-45d0-ae07-b47811971f08_SiteId">
    <vt:lpwstr>368e92b5-dfa0-4bce-9594-4c2e6fd2d1eb</vt:lpwstr>
  </property>
  <property fmtid="{D5CDD505-2E9C-101B-9397-08002B2CF9AE}" pid="7" name="MSIP_Label_d31a64e4-4cbc-45d0-ae07-b47811971f08_ActionId">
    <vt:lpwstr>1012c144-5d29-496d-ae03-9698f148e5ba</vt:lpwstr>
  </property>
  <property fmtid="{D5CDD505-2E9C-101B-9397-08002B2CF9AE}" pid="8" name="MSIP_Label_d31a64e4-4cbc-45d0-ae07-b47811971f08_ContentBits">
    <vt:lpwstr>0</vt:lpwstr>
  </property>
</Properties>
</file>