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57" r:id="rId3"/>
    <p:sldId id="258" r:id="rId4"/>
    <p:sldId id="272" r:id="rId5"/>
    <p:sldId id="271" r:id="rId6"/>
    <p:sldId id="273" r:id="rId7"/>
    <p:sldId id="274" r:id="rId8"/>
    <p:sldId id="275" r:id="rId9"/>
    <p:sldId id="264" r:id="rId10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247BA5-38A9-404B-B3B1-F55A03760590}" type="datetimeFigureOut">
              <a:rPr lang="en-US" smtClean="0"/>
              <a:pPr/>
              <a:t>12-Sep-19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DDB73-A324-4A86-BA0E-54CE94B105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323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073B5-2137-466D-AC5D-B9FBE75060D1}" type="datetimeFigureOut">
              <a:rPr lang="en-US" smtClean="0"/>
              <a:pPr/>
              <a:t>12-Sep-19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A09D0-06FB-4FAE-8188-A38F796A38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737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073B5-2137-466D-AC5D-B9FBE75060D1}" type="datetimeFigureOut">
              <a:rPr lang="en-US" smtClean="0"/>
              <a:pPr/>
              <a:t>12-Sep-19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A09D0-06FB-4FAE-8188-A38F796A38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711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073B5-2137-466D-AC5D-B9FBE75060D1}" type="datetimeFigureOut">
              <a:rPr lang="en-US" smtClean="0"/>
              <a:pPr/>
              <a:t>12-Sep-19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A09D0-06FB-4FAE-8188-A38F796A38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015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073B5-2137-466D-AC5D-B9FBE75060D1}" type="datetimeFigureOut">
              <a:rPr lang="en-US" smtClean="0"/>
              <a:pPr/>
              <a:t>12-Sep-19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A09D0-06FB-4FAE-8188-A38F796A38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506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073B5-2137-466D-AC5D-B9FBE75060D1}" type="datetimeFigureOut">
              <a:rPr lang="en-US" smtClean="0"/>
              <a:pPr/>
              <a:t>12-Sep-19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A09D0-06FB-4FAE-8188-A38F796A38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548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073B5-2137-466D-AC5D-B9FBE75060D1}" type="datetimeFigureOut">
              <a:rPr lang="en-US" smtClean="0"/>
              <a:pPr/>
              <a:t>12-Sep-19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A09D0-06FB-4FAE-8188-A38F796A38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014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073B5-2137-466D-AC5D-B9FBE75060D1}" type="datetimeFigureOut">
              <a:rPr lang="en-US" smtClean="0"/>
              <a:pPr/>
              <a:t>12-Sep-19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A09D0-06FB-4FAE-8188-A38F796A38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589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073B5-2137-466D-AC5D-B9FBE75060D1}" type="datetimeFigureOut">
              <a:rPr lang="en-US" smtClean="0"/>
              <a:pPr/>
              <a:t>12-Sep-19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A09D0-06FB-4FAE-8188-A38F796A38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445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073B5-2137-466D-AC5D-B9FBE75060D1}" type="datetimeFigureOut">
              <a:rPr lang="en-US" smtClean="0"/>
              <a:pPr/>
              <a:t>12-Sep-19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A09D0-06FB-4FAE-8188-A38F796A38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895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073B5-2137-466D-AC5D-B9FBE75060D1}" type="datetimeFigureOut">
              <a:rPr lang="en-US" smtClean="0"/>
              <a:pPr/>
              <a:t>12-Sep-19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A09D0-06FB-4FAE-8188-A38F796A38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264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073B5-2137-466D-AC5D-B9FBE75060D1}" type="datetimeFigureOut">
              <a:rPr lang="en-US" smtClean="0"/>
              <a:pPr/>
              <a:t>12-Sep-19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A09D0-06FB-4FAE-8188-A38F796A38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104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073B5-2137-466D-AC5D-B9FBE75060D1}" type="datetimeFigureOut">
              <a:rPr lang="en-US" smtClean="0"/>
              <a:pPr/>
              <a:t>12-Sep-19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A09D0-06FB-4FAE-8188-A38F796A38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297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smamucevska@yahoo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en-US" sz="2800" dirty="0" smtClean="0">
                <a:solidFill>
                  <a:srgbClr val="002060"/>
                </a:solidFill>
                <a:latin typeface="+mn-lt"/>
              </a:rPr>
            </a:br>
            <a:r>
              <a:rPr lang="en-US" sz="2800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en-US" sz="2800" dirty="0" smtClean="0">
                <a:solidFill>
                  <a:srgbClr val="002060"/>
                </a:solidFill>
                <a:latin typeface="+mn-lt"/>
              </a:rPr>
            </a:br>
            <a:r>
              <a:rPr lang="mk-MK" sz="4000" dirty="0" smtClean="0">
                <a:solidFill>
                  <a:srgbClr val="0070C0"/>
                </a:solidFill>
                <a:latin typeface="+mn-lt"/>
              </a:rPr>
              <a:t>Правна рамка за синдикално дејствување </a:t>
            </a:r>
            <a:br>
              <a:rPr lang="mk-MK" sz="4000" dirty="0" smtClean="0">
                <a:solidFill>
                  <a:srgbClr val="0070C0"/>
                </a:solidFill>
                <a:latin typeface="+mn-lt"/>
              </a:rPr>
            </a:br>
            <a:r>
              <a:rPr lang="mk-MK" sz="4000" dirty="0" smtClean="0">
                <a:solidFill>
                  <a:srgbClr val="0070C0"/>
                </a:solidFill>
                <a:latin typeface="+mn-lt"/>
              </a:rPr>
              <a:t>на членовите на СФОМ</a:t>
            </a:r>
            <a:r>
              <a:rPr lang="en-US" sz="4000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en-US" sz="4000" dirty="0" smtClean="0">
                <a:solidFill>
                  <a:srgbClr val="0070C0"/>
                </a:solidFill>
                <a:latin typeface="+mn-lt"/>
              </a:rPr>
            </a:b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mk-MK" sz="2000" dirty="0" smtClean="0">
                <a:solidFill>
                  <a:srgbClr val="0070C0"/>
                </a:solidFill>
              </a:rPr>
              <a:t>д-р Сашка Мамучевска</a:t>
            </a:r>
          </a:p>
          <a:p>
            <a:r>
              <a:rPr lang="mk-MK" sz="2000" dirty="0" smtClean="0">
                <a:solidFill>
                  <a:srgbClr val="0070C0"/>
                </a:solidFill>
              </a:rPr>
              <a:t>  </a:t>
            </a:r>
          </a:p>
          <a:p>
            <a:r>
              <a:rPr lang="mk-MK" sz="2000" b="1" dirty="0" smtClean="0">
                <a:solidFill>
                  <a:srgbClr val="0070C0"/>
                </a:solidFill>
              </a:rPr>
              <a:t>Синдикат на работниците од финансиските организации на Македонија</a:t>
            </a:r>
          </a:p>
          <a:p>
            <a:endParaRPr lang="mk-MK" sz="2000" dirty="0" smtClean="0">
              <a:solidFill>
                <a:srgbClr val="0070C0"/>
              </a:solidFill>
            </a:endParaRPr>
          </a:p>
          <a:p>
            <a:r>
              <a:rPr lang="mk-MK" sz="2000" dirty="0" smtClean="0">
                <a:solidFill>
                  <a:srgbClr val="0070C0"/>
                </a:solidFill>
              </a:rPr>
              <a:t>Калитеа, Грција, 14.9.2019 година </a:t>
            </a:r>
            <a:endParaRPr lang="en-US" sz="2000" dirty="0">
              <a:solidFill>
                <a:srgbClr val="0070C0"/>
              </a:solidFill>
            </a:endParaRPr>
          </a:p>
        </p:txBody>
      </p:sp>
      <p:pic>
        <p:nvPicPr>
          <p:cNvPr id="6" name="Image 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08275" y="568801"/>
            <a:ext cx="1344521" cy="918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08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k-MK" sz="4000" dirty="0" smtClean="0">
                <a:solidFill>
                  <a:srgbClr val="0070C0"/>
                </a:solidFill>
                <a:latin typeface="+mn-lt"/>
              </a:rPr>
              <a:t>Законски правни акти </a:t>
            </a:r>
            <a:endParaRPr lang="en-US" sz="4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mk-MK" dirty="0" smtClean="0"/>
              <a:t>Устав </a:t>
            </a:r>
            <a:endParaRPr lang="en-US" dirty="0" smtClean="0"/>
          </a:p>
          <a:p>
            <a:pPr lvl="1"/>
            <a:r>
              <a:rPr lang="mk-MK" dirty="0" smtClean="0"/>
              <a:t>Член 37 став 1 - </a:t>
            </a:r>
            <a:r>
              <a:rPr lang="ru-RU" dirty="0" smtClean="0"/>
              <a:t>Заради остварување на своите економски и социјални права, граѓаните имаат право да основаат синдикати. Синдикатите можат да основаат свои сојузи и да членуваат во меѓународни синдикални организации.</a:t>
            </a:r>
          </a:p>
          <a:p>
            <a:r>
              <a:rPr lang="mk-MK" dirty="0" smtClean="0"/>
              <a:t>Закон за работните односи (Службен весник бр.62/2005...110/2019)</a:t>
            </a:r>
          </a:p>
          <a:p>
            <a:pPr lvl="1"/>
            <a:r>
              <a:rPr lang="ru-RU" dirty="0" smtClean="0"/>
              <a:t>XVIII СИНДИКАТИ И ЗДРУЖЕНИЈА НА РАБОТОДАВАЧИ (член 184-202)</a:t>
            </a:r>
          </a:p>
          <a:p>
            <a:pPr lvl="1"/>
            <a:r>
              <a:rPr lang="en-GB" dirty="0" smtClean="0"/>
              <a:t>XIX </a:t>
            </a:r>
            <a:r>
              <a:rPr lang="mk-MK" dirty="0" smtClean="0"/>
              <a:t>КОЛЕКТИВНИ ДОГОВОРИ (член 203-235)</a:t>
            </a:r>
          </a:p>
          <a:p>
            <a:pPr lvl="1"/>
            <a:r>
              <a:rPr lang="en-GB" dirty="0" smtClean="0"/>
              <a:t>XX </a:t>
            </a:r>
            <a:r>
              <a:rPr lang="mk-MK" dirty="0" smtClean="0"/>
              <a:t>ШТРАЈК (член 236-245)</a:t>
            </a:r>
          </a:p>
          <a:p>
            <a:pPr lvl="1"/>
            <a:r>
              <a:rPr lang="en-GB" dirty="0" smtClean="0"/>
              <a:t>XXI </a:t>
            </a:r>
            <a:r>
              <a:rPr lang="mk-MK" dirty="0" smtClean="0"/>
              <a:t>ЕКОНОМСКО-СОЦИЈАЛЕН СОВЕТ (член 246-247)</a:t>
            </a:r>
          </a:p>
          <a:p>
            <a:pPr lvl="1"/>
            <a:r>
              <a:rPr lang="en-GB" dirty="0" smtClean="0"/>
              <a:t>XXVI </a:t>
            </a:r>
            <a:r>
              <a:rPr lang="mk-MK" dirty="0" smtClean="0"/>
              <a:t>ПРЕКРШОЧНИ ОДРЕДБИ (член 266)</a:t>
            </a:r>
          </a:p>
          <a:p>
            <a:pPr lvl="1">
              <a:buNone/>
            </a:pPr>
            <a:endParaRPr lang="mk-MK" dirty="0" smtClean="0"/>
          </a:p>
          <a:p>
            <a:pPr lvl="1"/>
            <a:endParaRPr lang="mk-MK" b="1" dirty="0" smtClean="0"/>
          </a:p>
          <a:p>
            <a:pPr lvl="1"/>
            <a:endParaRPr lang="ru-RU" b="1" dirty="0" smtClean="0"/>
          </a:p>
          <a:p>
            <a:pPr lvl="1"/>
            <a:endParaRPr lang="mk-MK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6" name="Image 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476755" y="568801"/>
            <a:ext cx="1344521" cy="918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83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k-MK" sz="3200" dirty="0" smtClean="0">
                <a:solidFill>
                  <a:srgbClr val="0070C0"/>
                </a:solidFill>
              </a:rPr>
              <a:t>Подзаконски правни акти (1/2)</a:t>
            </a:r>
            <a:endParaRPr lang="en-US" sz="32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3398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mk-MK" dirty="0"/>
          </a:p>
          <a:p>
            <a:r>
              <a:rPr lang="mk-MK" dirty="0" smtClean="0"/>
              <a:t>Општ колективен договор за приватниот сектор од областа на стопанството (Службен весник на РМ бр. 115/2014, 119/2015 и 150/2016)</a:t>
            </a:r>
          </a:p>
          <a:p>
            <a:r>
              <a:rPr lang="ru-RU" dirty="0" smtClean="0"/>
              <a:t>Колективен договор на друштвата од друго монетарно посредување и дејноста на посредување во работењето во хартии од вредност и стокови договори (Службен весник на РМ  бр. 97/11 и 189/2013) </a:t>
            </a:r>
          </a:p>
        </p:txBody>
      </p:sp>
      <p:pic>
        <p:nvPicPr>
          <p:cNvPr id="6" name="Image 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476755" y="568801"/>
            <a:ext cx="1344521" cy="918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13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k-MK" sz="3200" dirty="0" smtClean="0">
                <a:solidFill>
                  <a:srgbClr val="0070C0"/>
                </a:solidFill>
              </a:rPr>
              <a:t>Подзаконски правни акти (2/2)</a:t>
            </a:r>
            <a:endParaRPr lang="en-US" sz="32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3398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mk-MK" dirty="0"/>
          </a:p>
          <a:p>
            <a:r>
              <a:rPr lang="mk-MK" dirty="0" smtClean="0"/>
              <a:t>Статут на Синдикатот на работниците од финансиските организации од Македонија</a:t>
            </a:r>
          </a:p>
          <a:p>
            <a:r>
              <a:rPr lang="mk-MK" dirty="0" smtClean="0"/>
              <a:t>Статут на работодавач </a:t>
            </a:r>
          </a:p>
          <a:p>
            <a:r>
              <a:rPr lang="mk-MK" dirty="0" smtClean="0"/>
              <a:t>Колективен договор на работодавач</a:t>
            </a:r>
          </a:p>
          <a:p>
            <a:r>
              <a:rPr lang="ru-RU" dirty="0" smtClean="0"/>
              <a:t>Кодекс на етика за финансиски професионалци</a:t>
            </a:r>
          </a:p>
        </p:txBody>
      </p:sp>
      <p:pic>
        <p:nvPicPr>
          <p:cNvPr id="6" name="Image 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476755" y="568801"/>
            <a:ext cx="1344521" cy="918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13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k-MK" sz="3200" dirty="0">
                <a:solidFill>
                  <a:srgbClr val="0070C0"/>
                </a:solidFill>
              </a:rPr>
              <a:t>П</a:t>
            </a:r>
            <a:r>
              <a:rPr lang="mk-MK" sz="3200" dirty="0" smtClean="0">
                <a:solidFill>
                  <a:srgbClr val="0070C0"/>
                </a:solidFill>
              </a:rPr>
              <a:t>равни акти на ниво на СФОМ (1/2) </a:t>
            </a:r>
            <a:endParaRPr lang="en-US" sz="32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33986"/>
          </a:xfrm>
        </p:spPr>
        <p:txBody>
          <a:bodyPr>
            <a:normAutofit/>
          </a:bodyPr>
          <a:lstStyle/>
          <a:p>
            <a:r>
              <a:rPr lang="mk-MK" dirty="0" smtClean="0"/>
              <a:t>Програма на Синдикатот (СФОМ) </a:t>
            </a:r>
          </a:p>
          <a:p>
            <a:r>
              <a:rPr lang="mk-MK" dirty="0" smtClean="0"/>
              <a:t>Деловник на Претседателството на СФОМ</a:t>
            </a:r>
          </a:p>
          <a:p>
            <a:r>
              <a:rPr lang="mk-MK" dirty="0" smtClean="0"/>
              <a:t>Правилник за материјално-финансиско работење на Синдикатот (СФОМ)</a:t>
            </a:r>
          </a:p>
          <a:p>
            <a:r>
              <a:rPr lang="mk-MK" dirty="0" smtClean="0"/>
              <a:t>Посебни упатства и насоки за начинот и постапката на избор на членовите на органите и носителите на функции на сите нивоа на организираност (СФОМ)</a:t>
            </a:r>
          </a:p>
          <a:p>
            <a:r>
              <a:rPr lang="mk-MK" dirty="0" smtClean="0"/>
              <a:t>Посебни одлуки за евидентирање, предлагање, утврдување, начин на избор и број на делегати на Собранието и членовите на органите на СФОМ утврдени од Претседателството на СФОМ</a:t>
            </a:r>
          </a:p>
        </p:txBody>
      </p:sp>
      <p:pic>
        <p:nvPicPr>
          <p:cNvPr id="6" name="Image 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476755" y="568801"/>
            <a:ext cx="1344521" cy="918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13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k-MK" sz="3200" dirty="0">
                <a:solidFill>
                  <a:srgbClr val="0070C0"/>
                </a:solidFill>
              </a:rPr>
              <a:t>П</a:t>
            </a:r>
            <a:r>
              <a:rPr lang="mk-MK" sz="3200" dirty="0" smtClean="0">
                <a:solidFill>
                  <a:srgbClr val="0070C0"/>
                </a:solidFill>
              </a:rPr>
              <a:t>равни акти на ниво на СФОМ (2/2)</a:t>
            </a:r>
            <a:endParaRPr lang="en-US" sz="32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33986"/>
          </a:xfrm>
        </p:spPr>
        <p:txBody>
          <a:bodyPr>
            <a:normAutofit/>
          </a:bodyPr>
          <a:lstStyle/>
          <a:p>
            <a:r>
              <a:rPr lang="mk-MK" dirty="0" smtClean="0"/>
              <a:t>Посебни акти со кои се регулираат правата, обврските и одговорнстите на вработените во Стручната служба на Синдикатот (СФОМ)</a:t>
            </a:r>
          </a:p>
          <a:p>
            <a:r>
              <a:rPr lang="mk-MK" dirty="0" smtClean="0"/>
              <a:t>Извештаи за финансиско работење на сите органи на СФОМ</a:t>
            </a:r>
          </a:p>
          <a:p>
            <a:r>
              <a:rPr lang="mk-MK" dirty="0" smtClean="0"/>
              <a:t>Одлука за распределба на членарината меѓу синдикалната организација и СФОМ</a:t>
            </a:r>
          </a:p>
          <a:p>
            <a:r>
              <a:rPr lang="mk-MK" dirty="0" smtClean="0"/>
              <a:t>Одлука за именување на Секретар на Претседателството на СФОМ</a:t>
            </a:r>
          </a:p>
          <a:p>
            <a:endParaRPr lang="mk-MK" dirty="0" smtClean="0"/>
          </a:p>
        </p:txBody>
      </p:sp>
      <p:pic>
        <p:nvPicPr>
          <p:cNvPr id="6" name="Image 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476755" y="568801"/>
            <a:ext cx="1344521" cy="918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13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k-MK" sz="3200" dirty="0">
                <a:solidFill>
                  <a:srgbClr val="0070C0"/>
                </a:solidFill>
              </a:rPr>
              <a:t>П</a:t>
            </a:r>
            <a:r>
              <a:rPr lang="mk-MK" sz="3200" dirty="0" smtClean="0">
                <a:solidFill>
                  <a:srgbClr val="0070C0"/>
                </a:solidFill>
              </a:rPr>
              <a:t>равни акти на ниво на </a:t>
            </a:r>
            <a:r>
              <a:rPr lang="mk-MK" sz="3200" dirty="0" smtClean="0">
                <a:solidFill>
                  <a:srgbClr val="0070C0"/>
                </a:solidFill>
              </a:rPr>
              <a:t>Синдикална </a:t>
            </a:r>
            <a:r>
              <a:rPr lang="mk-MK" sz="3200" dirty="0" smtClean="0">
                <a:solidFill>
                  <a:srgbClr val="0070C0"/>
                </a:solidFill>
              </a:rPr>
              <a:t>организација  </a:t>
            </a:r>
            <a:endParaRPr lang="en-US" sz="32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33986"/>
          </a:xfrm>
        </p:spPr>
        <p:txBody>
          <a:bodyPr>
            <a:normAutofit lnSpcReduction="10000"/>
          </a:bodyPr>
          <a:lstStyle/>
          <a:p>
            <a:r>
              <a:rPr lang="mk-MK" dirty="0" smtClean="0"/>
              <a:t>Статут на Синдикалната организација </a:t>
            </a:r>
          </a:p>
          <a:p>
            <a:r>
              <a:rPr lang="mk-MK" dirty="0" smtClean="0"/>
              <a:t>Програма за работа на Претседателството на Синдикалната организација </a:t>
            </a:r>
          </a:p>
          <a:p>
            <a:r>
              <a:rPr lang="mk-MK" dirty="0" smtClean="0"/>
              <a:t>Извештај за работење на Претседателството на Синдикалната организација</a:t>
            </a:r>
          </a:p>
          <a:p>
            <a:r>
              <a:rPr lang="mk-MK" dirty="0" smtClean="0"/>
              <a:t>Одлука за избор на претставник за информирање и консултирање (на ниво на работодавач се избира од страна на Синдикалната Организација)</a:t>
            </a:r>
          </a:p>
          <a:p>
            <a:r>
              <a:rPr lang="mk-MK" dirty="0" smtClean="0"/>
              <a:t>Одлука за избор на претставник за безбедност и здравје при работа (на ниво на работодавач се избира од страна на вработените на синдикален собир, по предлог на синдикатот)</a:t>
            </a:r>
          </a:p>
        </p:txBody>
      </p:sp>
      <p:pic>
        <p:nvPicPr>
          <p:cNvPr id="6" name="Image 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476755" y="568801"/>
            <a:ext cx="1344521" cy="918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13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k-MK" sz="3200" dirty="0" smtClean="0">
                <a:solidFill>
                  <a:srgbClr val="0070C0"/>
                </a:solidFill>
              </a:rPr>
              <a:t>Потреба за измени/дополнувања </a:t>
            </a:r>
            <a:br>
              <a:rPr lang="mk-MK" sz="3200" dirty="0" smtClean="0">
                <a:solidFill>
                  <a:srgbClr val="0070C0"/>
                </a:solidFill>
              </a:rPr>
            </a:br>
            <a:r>
              <a:rPr lang="mk-MK" sz="3200" dirty="0" smtClean="0">
                <a:solidFill>
                  <a:srgbClr val="0070C0"/>
                </a:solidFill>
              </a:rPr>
              <a:t>на правните акти</a:t>
            </a:r>
            <a:endParaRPr lang="en-US" sz="32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33986"/>
          </a:xfrm>
        </p:spPr>
        <p:txBody>
          <a:bodyPr>
            <a:normAutofit/>
          </a:bodyPr>
          <a:lstStyle/>
          <a:p>
            <a:r>
              <a:rPr lang="mk-MK" dirty="0" smtClean="0"/>
              <a:t>Идеи за подобрување на економските и социјалните права на работниците</a:t>
            </a:r>
          </a:p>
        </p:txBody>
      </p:sp>
      <p:pic>
        <p:nvPicPr>
          <p:cNvPr id="6" name="Image 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476755" y="568801"/>
            <a:ext cx="1344521" cy="918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13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marL="0" indent="0" algn="ctr">
              <a:buNone/>
            </a:pPr>
            <a:r>
              <a:rPr lang="mk-MK" sz="4400" dirty="0" smtClean="0">
                <a:solidFill>
                  <a:srgbClr val="0070C0"/>
                </a:solidFill>
              </a:rPr>
              <a:t>Ви благодар</a:t>
            </a:r>
            <a:r>
              <a:rPr lang="en-US" sz="4400" dirty="0" smtClean="0">
                <a:solidFill>
                  <a:srgbClr val="0070C0"/>
                </a:solidFill>
              </a:rPr>
              <a:t>a</a:t>
            </a:r>
            <a:r>
              <a:rPr lang="mk-MK" sz="4400" dirty="0" smtClean="0">
                <a:solidFill>
                  <a:srgbClr val="0070C0"/>
                </a:solidFill>
              </a:rPr>
              <a:t>м</a:t>
            </a:r>
            <a:endParaRPr lang="en-US" sz="44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mk-MK" sz="3100" dirty="0" smtClean="0"/>
              <a:t>Контакт</a:t>
            </a:r>
            <a:r>
              <a:rPr lang="en-US" sz="3100" dirty="0" smtClean="0"/>
              <a:t>:</a:t>
            </a:r>
          </a:p>
          <a:p>
            <a:pPr marL="0" indent="0" algn="ctr">
              <a:buNone/>
            </a:pPr>
            <a:r>
              <a:rPr lang="en-US" sz="3100" b="1" dirty="0" err="1" smtClean="0">
                <a:hlinkClick r:id="rId2"/>
              </a:rPr>
              <a:t>smamucevska@yahoo.com</a:t>
            </a:r>
            <a:endParaRPr lang="en-US" sz="3100" b="1" dirty="0" smtClean="0"/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6" name="Image 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476755" y="568801"/>
            <a:ext cx="1344521" cy="918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91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943</TotalTime>
  <Words>437</Words>
  <Application>Microsoft Office PowerPoint</Application>
  <PresentationFormat>Widescreen</PresentationFormat>
  <Paragraphs>53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  Правна рамка за синдикално дејствување  на членовите на СФОМ </vt:lpstr>
      <vt:lpstr>Законски правни акти </vt:lpstr>
      <vt:lpstr>Подзаконски правни акти (1/2)</vt:lpstr>
      <vt:lpstr>Подзаконски правни акти (2/2)</vt:lpstr>
      <vt:lpstr>Правни акти на ниво на СФОМ (1/2) </vt:lpstr>
      <vt:lpstr>Правни акти на ниво на СФОМ (2/2)</vt:lpstr>
      <vt:lpstr>Правни акти на ниво на Синдикална организација  </vt:lpstr>
      <vt:lpstr>Потреба за измени/дополнувања  на правните акти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Kolektivno dogovaranje</dc:title>
  <dc:creator>Emil Krstanovski</dc:creator>
  <cp:lastModifiedBy>Sashka Mamuchevska-Wuensch</cp:lastModifiedBy>
  <cp:revision>96</cp:revision>
  <cp:lastPrinted>2018-10-02T09:01:39Z</cp:lastPrinted>
  <dcterms:created xsi:type="dcterms:W3CDTF">2018-10-02T07:16:15Z</dcterms:created>
  <dcterms:modified xsi:type="dcterms:W3CDTF">2019-09-12T07:40:13Z</dcterms:modified>
</cp:coreProperties>
</file>