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2" r:id="rId6"/>
    <p:sldId id="261" r:id="rId7"/>
    <p:sldId id="264" r:id="rId8"/>
    <p:sldId id="265" r:id="rId9"/>
    <p:sldId id="263" r:id="rId10"/>
    <p:sldId id="267" r:id="rId11"/>
    <p:sldId id="266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0B4E7C-2067-488B-986E-F91EECB03BC0}" type="datetimeFigureOut">
              <a:rPr lang="en-US" smtClean="0"/>
              <a:t>29-Nov-19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510D24-59AF-442B-93ED-45330BACFC7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8CA58-226D-4CDF-AD67-C785A59BFBC6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004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50D93-57CB-432C-B390-504244157D09}" type="datetimeFigureOut">
              <a:rPr lang="en-US" smtClean="0"/>
              <a:t>29-Nov-19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E1251-3312-4732-B6C1-1DCB6261F2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50D93-57CB-432C-B390-504244157D09}" type="datetimeFigureOut">
              <a:rPr lang="en-US" smtClean="0"/>
              <a:t>29-Nov-19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E1251-3312-4732-B6C1-1DCB6261F2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50D93-57CB-432C-B390-504244157D09}" type="datetimeFigureOut">
              <a:rPr lang="en-US" smtClean="0"/>
              <a:t>29-Nov-19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E1251-3312-4732-B6C1-1DCB6261F2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EZENTACII VO POWERPOINT KIRILICA.jpg"/>
          <p:cNvPicPr>
            <a:picLocks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5108" cy="68588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48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mk-MK" b="1" dirty="0" smtClean="0"/>
              <a:t>Наслов на презентација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6575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REZENTACII VO POWERPOINT KIRILICA_vnatreshni.jpg"/>
          <p:cNvPicPr>
            <a:picLocks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5108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31428" y="4929199"/>
            <a:ext cx="3297138" cy="441317"/>
          </a:xfrm>
          <a:prstGeom prst="rect">
            <a:avLst/>
          </a:prstGeom>
        </p:spPr>
        <p:txBody>
          <a:bodyPr/>
          <a:lstStyle>
            <a:lvl1pPr algn="r">
              <a:defRPr sz="1800" b="1" baseline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mk-MK" b="1" dirty="0" smtClean="0"/>
              <a:t>Наслов на презентација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01024" y="6286521"/>
            <a:ext cx="52754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16E6DDD-9E02-4917-9CCC-D38039E5CDE7}" type="slidenum">
              <a:rPr lang="en-US" smtClean="0">
                <a:solidFill>
                  <a:srgbClr val="1F497D"/>
                </a:solidFill>
              </a:rPr>
              <a:pPr/>
              <a:t>‹#›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49491" y="500042"/>
            <a:ext cx="7979075" cy="435771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4"/>
          </p:nvPr>
        </p:nvSpPr>
        <p:spPr>
          <a:xfrm>
            <a:off x="5627084" y="5500703"/>
            <a:ext cx="28956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4178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50D93-57CB-432C-B390-504244157D09}" type="datetimeFigureOut">
              <a:rPr lang="en-US" smtClean="0"/>
              <a:t>29-Nov-19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E1251-3312-4732-B6C1-1DCB6261F2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50D93-57CB-432C-B390-504244157D09}" type="datetimeFigureOut">
              <a:rPr lang="en-US" smtClean="0"/>
              <a:t>29-Nov-19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E1251-3312-4732-B6C1-1DCB6261F2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50D93-57CB-432C-B390-504244157D09}" type="datetimeFigureOut">
              <a:rPr lang="en-US" smtClean="0"/>
              <a:t>29-Nov-19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E1251-3312-4732-B6C1-1DCB6261F2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50D93-57CB-432C-B390-504244157D09}" type="datetimeFigureOut">
              <a:rPr lang="en-US" smtClean="0"/>
              <a:t>29-Nov-19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E1251-3312-4732-B6C1-1DCB6261F2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50D93-57CB-432C-B390-504244157D09}" type="datetimeFigureOut">
              <a:rPr lang="en-US" smtClean="0"/>
              <a:t>29-Nov-19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E1251-3312-4732-B6C1-1DCB6261F2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50D93-57CB-432C-B390-504244157D09}" type="datetimeFigureOut">
              <a:rPr lang="en-US" smtClean="0"/>
              <a:t>29-Nov-19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E1251-3312-4732-B6C1-1DCB6261F2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50D93-57CB-432C-B390-504244157D09}" type="datetimeFigureOut">
              <a:rPr lang="en-US" smtClean="0"/>
              <a:t>29-Nov-19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E1251-3312-4732-B6C1-1DCB6261F2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50D93-57CB-432C-B390-504244157D09}" type="datetimeFigureOut">
              <a:rPr lang="en-US" smtClean="0"/>
              <a:t>29-Nov-19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E1251-3312-4732-B6C1-1DCB6261F2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50D93-57CB-432C-B390-504244157D09}" type="datetimeFigureOut">
              <a:rPr lang="en-US" smtClean="0"/>
              <a:t>29-Nov-19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E1251-3312-4732-B6C1-1DCB6261F2B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3816424"/>
          </a:xfrm>
        </p:spPr>
        <p:txBody>
          <a:bodyPr>
            <a:no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mk-MK" sz="6000" dirty="0" smtClean="0"/>
              <a:t>Стрес и мобинг на работното место</a:t>
            </a:r>
            <a:r>
              <a:rPr lang="mk-MK" dirty="0" smtClean="0"/>
              <a:t/>
            </a:r>
            <a:br>
              <a:rPr lang="mk-MK" dirty="0" smtClean="0"/>
            </a:br>
            <a:r>
              <a:rPr lang="mk-MK" dirty="0" smtClean="0"/>
              <a:t/>
            </a:r>
            <a:br>
              <a:rPr lang="mk-MK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8753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371600" y="4889500"/>
            <a:ext cx="7156966" cy="44131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1800" b="1" kern="1200" baseline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endParaRPr lang="en-US" b="0" dirty="0">
              <a:solidFill>
                <a:srgbClr val="000099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15240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000099"/>
                </a:solidFill>
              </a:rPr>
              <a:t> </a:t>
            </a:r>
            <a:endParaRPr lang="mk-MK" sz="2400" dirty="0">
              <a:solidFill>
                <a:prstClr val="black"/>
              </a:solidFill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5105400" y="5867400"/>
            <a:ext cx="3297138" cy="441317"/>
          </a:xfrm>
        </p:spPr>
        <p:txBody>
          <a:bodyPr>
            <a:normAutofit/>
          </a:bodyPr>
          <a:lstStyle/>
          <a:p>
            <a:r>
              <a:rPr lang="mk-MK" sz="1400" dirty="0" smtClean="0"/>
              <a:t>м</a:t>
            </a:r>
            <a:r>
              <a:rPr lang="mk-MK" sz="1400" dirty="0" smtClean="0"/>
              <a:t>-р Савица Паланов</a:t>
            </a:r>
            <a:endParaRPr lang="en-US" sz="1400" dirty="0"/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E6DDD-9E02-4917-9CCC-D38039E5CDE7}" type="slidenum">
              <a:rPr lang="en-US" smtClean="0">
                <a:solidFill>
                  <a:srgbClr val="1F497D"/>
                </a:solidFill>
              </a:rPr>
              <a:pPr/>
              <a:t>10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549491" y="381000"/>
            <a:ext cx="7979075" cy="4476760"/>
          </a:xfrm>
        </p:spPr>
        <p:txBody>
          <a:bodyPr/>
          <a:lstStyle/>
          <a:p>
            <a:pPr algn="ctr">
              <a:buNone/>
            </a:pPr>
            <a:r>
              <a:rPr lang="mk-MK" b="1" dirty="0" smtClean="0">
                <a:solidFill>
                  <a:srgbClr val="002060"/>
                </a:solidFill>
              </a:rPr>
              <a:t>Што да превземете за да спречите мобинг</a:t>
            </a:r>
            <a:r>
              <a:rPr lang="mk-MK" b="1" dirty="0" smtClean="0">
                <a:solidFill>
                  <a:srgbClr val="002060"/>
                </a:solidFill>
              </a:rPr>
              <a:t>:</a:t>
            </a:r>
          </a:p>
          <a:p>
            <a:pPr algn="ctr">
              <a:buNone/>
            </a:pPr>
            <a:endParaRPr lang="mk-MK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mk-MK" dirty="0" smtClean="0">
                <a:solidFill>
                  <a:srgbClr val="002060"/>
                </a:solidFill>
              </a:rPr>
              <a:t>Укажете и повторно укажете</a:t>
            </a:r>
          </a:p>
          <a:p>
            <a:pPr>
              <a:buFont typeface="Wingdings" pitchFamily="2" charset="2"/>
              <a:buChar char="Ø"/>
            </a:pPr>
            <a:r>
              <a:rPr lang="mk-MK" dirty="0" smtClean="0">
                <a:solidFill>
                  <a:srgbClr val="002060"/>
                </a:solidFill>
              </a:rPr>
              <a:t>Предупредете </a:t>
            </a:r>
          </a:p>
          <a:p>
            <a:pPr>
              <a:buFont typeface="Wingdings" pitchFamily="2" charset="2"/>
              <a:buChar char="Ø"/>
            </a:pPr>
            <a:r>
              <a:rPr lang="mk-MK" dirty="0" smtClean="0">
                <a:solidFill>
                  <a:srgbClr val="002060"/>
                </a:solidFill>
              </a:rPr>
              <a:t>Пријавете и посведочите</a:t>
            </a:r>
          </a:p>
          <a:p>
            <a:pPr>
              <a:buFont typeface="Wingdings" pitchFamily="2" charset="2"/>
              <a:buChar char="Ø"/>
            </a:pPr>
            <a:endParaRPr lang="mk-MK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613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371600" y="4889500"/>
            <a:ext cx="7156966" cy="44131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1800" b="1" kern="1200" baseline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endParaRPr lang="en-US" b="0" dirty="0">
              <a:solidFill>
                <a:srgbClr val="000099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15240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000099"/>
                </a:solidFill>
              </a:rPr>
              <a:t> </a:t>
            </a:r>
            <a:endParaRPr lang="mk-MK" sz="2400" dirty="0">
              <a:solidFill>
                <a:prstClr val="black"/>
              </a:solidFill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5105400" y="5867400"/>
            <a:ext cx="3297138" cy="441317"/>
          </a:xfrm>
        </p:spPr>
        <p:txBody>
          <a:bodyPr>
            <a:normAutofit/>
          </a:bodyPr>
          <a:lstStyle/>
          <a:p>
            <a:r>
              <a:rPr lang="mk-MK" sz="1400" dirty="0" smtClean="0"/>
              <a:t>м</a:t>
            </a:r>
            <a:r>
              <a:rPr lang="mk-MK" sz="1400" dirty="0" smtClean="0"/>
              <a:t>-р Савица Паланов</a:t>
            </a:r>
            <a:endParaRPr lang="en-US" sz="1400" dirty="0"/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E6DDD-9E02-4917-9CCC-D38039E5CDE7}" type="slidenum">
              <a:rPr lang="en-US" smtClean="0">
                <a:solidFill>
                  <a:srgbClr val="1F497D"/>
                </a:solidFill>
              </a:rPr>
              <a:pPr/>
              <a:t>11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549491" y="381000"/>
            <a:ext cx="7979075" cy="4800600"/>
          </a:xfrm>
        </p:spPr>
        <p:txBody>
          <a:bodyPr/>
          <a:lstStyle/>
          <a:p>
            <a:pPr algn="ctr">
              <a:buNone/>
            </a:pPr>
            <a:r>
              <a:rPr lang="mk-MK" b="1" dirty="0" smtClean="0">
                <a:solidFill>
                  <a:srgbClr val="002060"/>
                </a:solidFill>
              </a:rPr>
              <a:t>Како да не станете вршител на мобинг:</a:t>
            </a:r>
            <a:endParaRPr lang="mk-MK" b="1" dirty="0" smtClean="0">
              <a:solidFill>
                <a:srgbClr val="002060"/>
              </a:solidFill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295400"/>
            <a:ext cx="6059304" cy="3656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81613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371600" y="4889500"/>
            <a:ext cx="7156966" cy="44131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1800" b="1" kern="1200" baseline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endParaRPr lang="en-US" b="0" dirty="0">
              <a:solidFill>
                <a:srgbClr val="000099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15240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000099"/>
                </a:solidFill>
              </a:rPr>
              <a:t> </a:t>
            </a:r>
            <a:endParaRPr lang="mk-MK" sz="2400" dirty="0">
              <a:solidFill>
                <a:prstClr val="black"/>
              </a:solidFill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5105400" y="5867400"/>
            <a:ext cx="3297138" cy="441317"/>
          </a:xfrm>
        </p:spPr>
        <p:txBody>
          <a:bodyPr>
            <a:normAutofit/>
          </a:bodyPr>
          <a:lstStyle/>
          <a:p>
            <a:r>
              <a:rPr lang="mk-MK" sz="1400" dirty="0" smtClean="0"/>
              <a:t>м</a:t>
            </a:r>
            <a:r>
              <a:rPr lang="mk-MK" sz="1400" dirty="0" smtClean="0"/>
              <a:t>-р Савица Паланов</a:t>
            </a:r>
            <a:endParaRPr lang="en-US" sz="1400" dirty="0"/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E6DDD-9E02-4917-9CCC-D38039E5CDE7}" type="slidenum">
              <a:rPr lang="en-US" smtClean="0">
                <a:solidFill>
                  <a:srgbClr val="1F497D"/>
                </a:solidFill>
              </a:rPr>
              <a:pPr/>
              <a:t>12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549491" y="381000"/>
            <a:ext cx="7979075" cy="4476760"/>
          </a:xfrm>
        </p:spPr>
        <p:txBody>
          <a:bodyPr/>
          <a:lstStyle/>
          <a:p>
            <a:pPr algn="ctr">
              <a:buNone/>
            </a:pPr>
            <a:endParaRPr lang="mk-MK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mk-MK" sz="4800" b="1" dirty="0" smtClean="0">
                <a:solidFill>
                  <a:srgbClr val="002060"/>
                </a:solidFill>
              </a:rPr>
              <a:t>Прашања?</a:t>
            </a:r>
          </a:p>
          <a:p>
            <a:pPr algn="ctr">
              <a:buNone/>
            </a:pPr>
            <a:endParaRPr lang="mk-MK" sz="4800" b="1" dirty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mk-MK" sz="4800" b="1" dirty="0" smtClean="0">
                <a:solidFill>
                  <a:srgbClr val="002060"/>
                </a:solidFill>
              </a:rPr>
              <a:t>Ви благодарам на вниманието</a:t>
            </a:r>
          </a:p>
          <a:p>
            <a:pPr algn="ctr">
              <a:buNone/>
            </a:pPr>
            <a:endParaRPr lang="mk-MK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mk-MK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613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371600" y="4889500"/>
            <a:ext cx="7156966" cy="44131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1800" b="1" kern="1200" baseline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endParaRPr lang="en-US" b="0" dirty="0">
              <a:solidFill>
                <a:srgbClr val="000099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15240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000099"/>
                </a:solidFill>
              </a:rPr>
              <a:t> </a:t>
            </a:r>
            <a:endParaRPr lang="mk-MK" sz="2400" dirty="0">
              <a:solidFill>
                <a:prstClr val="black"/>
              </a:solidFill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5105400" y="5867400"/>
            <a:ext cx="3297138" cy="441317"/>
          </a:xfrm>
        </p:spPr>
        <p:txBody>
          <a:bodyPr>
            <a:normAutofit/>
          </a:bodyPr>
          <a:lstStyle/>
          <a:p>
            <a:r>
              <a:rPr lang="mk-MK" sz="1400" dirty="0" smtClean="0"/>
              <a:t>м</a:t>
            </a:r>
            <a:r>
              <a:rPr lang="mk-MK" sz="1400" dirty="0" smtClean="0"/>
              <a:t>-р Савица Паланов</a:t>
            </a:r>
            <a:endParaRPr lang="en-US" sz="1400" dirty="0"/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E6DDD-9E02-4917-9CCC-D38039E5CDE7}" type="slidenum">
              <a:rPr lang="en-US" smtClean="0">
                <a:solidFill>
                  <a:srgbClr val="1F497D"/>
                </a:solidFill>
              </a:rPr>
              <a:pPr/>
              <a:t>2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549491" y="381000"/>
            <a:ext cx="7979075" cy="4476760"/>
          </a:xfrm>
        </p:spPr>
        <p:txBody>
          <a:bodyPr/>
          <a:lstStyle/>
          <a:p>
            <a:pPr algn="ctr">
              <a:buNone/>
            </a:pPr>
            <a:r>
              <a:rPr lang="mk-MK" sz="4400" b="1" dirty="0" smtClean="0">
                <a:solidFill>
                  <a:srgbClr val="002060"/>
                </a:solidFill>
              </a:rPr>
              <a:t>Агенда:</a:t>
            </a:r>
            <a:endParaRPr lang="mk-MK" sz="44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mk-MK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mk-MK" dirty="0" smtClean="0">
                <a:solidFill>
                  <a:srgbClr val="002060"/>
                </a:solidFill>
              </a:rPr>
              <a:t>Стрес – поим, живеење и справување со стресот</a:t>
            </a:r>
          </a:p>
          <a:p>
            <a:pPr marL="514350" indent="-514350">
              <a:buFont typeface="+mj-lt"/>
              <a:buAutoNum type="arabicPeriod"/>
            </a:pPr>
            <a:r>
              <a:rPr lang="mk-MK" dirty="0" smtClean="0">
                <a:solidFill>
                  <a:srgbClr val="002060"/>
                </a:solidFill>
              </a:rPr>
              <a:t>Мобинг – поим, законска регулатива, што можеме да направиме</a:t>
            </a:r>
          </a:p>
          <a:p>
            <a:pPr marL="514350" indent="-51435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613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371600" y="4889500"/>
            <a:ext cx="7156966" cy="44131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1800" b="1" kern="1200" baseline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endParaRPr lang="en-US" b="0" dirty="0">
              <a:solidFill>
                <a:srgbClr val="000099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15240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000099"/>
                </a:solidFill>
              </a:rPr>
              <a:t> </a:t>
            </a:r>
            <a:endParaRPr lang="mk-MK" sz="2400" dirty="0">
              <a:solidFill>
                <a:prstClr val="black"/>
              </a:solidFill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5105400" y="5867400"/>
            <a:ext cx="3297138" cy="441317"/>
          </a:xfrm>
        </p:spPr>
        <p:txBody>
          <a:bodyPr>
            <a:normAutofit/>
          </a:bodyPr>
          <a:lstStyle/>
          <a:p>
            <a:r>
              <a:rPr lang="mk-MK" sz="1400" dirty="0" smtClean="0"/>
              <a:t>м</a:t>
            </a:r>
            <a:r>
              <a:rPr lang="mk-MK" sz="1400" dirty="0" smtClean="0"/>
              <a:t>-р Савица Паланов</a:t>
            </a:r>
            <a:endParaRPr lang="en-US" sz="1400" dirty="0"/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E6DDD-9E02-4917-9CCC-D38039E5CDE7}" type="slidenum">
              <a:rPr lang="en-US" smtClean="0">
                <a:solidFill>
                  <a:srgbClr val="1F497D"/>
                </a:solidFill>
              </a:rPr>
              <a:pPr/>
              <a:t>3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534399" cy="4724400"/>
          </a:xfrm>
        </p:spPr>
        <p:txBody>
          <a:bodyPr/>
          <a:lstStyle/>
          <a:p>
            <a:pPr algn="ctr">
              <a:buNone/>
            </a:pPr>
            <a:r>
              <a:rPr lang="mk-MK" sz="4400" b="1" dirty="0" smtClean="0">
                <a:solidFill>
                  <a:srgbClr val="002060"/>
                </a:solidFill>
              </a:rPr>
              <a:t>Што е стрес?</a:t>
            </a:r>
          </a:p>
          <a:p>
            <a:pPr>
              <a:buNone/>
            </a:pPr>
            <a:endParaRPr lang="mk-MK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mk-MK" dirty="0" smtClean="0">
                <a:solidFill>
                  <a:srgbClr val="002060"/>
                </a:solidFill>
              </a:rPr>
              <a:t>Стрес е реакцијата или прилагодување на телото при секоја промена на која е потребно да се одговори, односно реагира. Телото реагира на овие промени со физички, ментални или емоционални одговори.</a:t>
            </a:r>
          </a:p>
          <a:p>
            <a:pPr>
              <a:buNone/>
            </a:pPr>
            <a:endParaRPr lang="mk-MK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endParaRPr lang="mk-MK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613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371600" y="4889500"/>
            <a:ext cx="7156966" cy="44131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1800" b="1" kern="1200" baseline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endParaRPr lang="en-US" b="0" dirty="0">
              <a:solidFill>
                <a:srgbClr val="000099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15240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000099"/>
                </a:solidFill>
              </a:rPr>
              <a:t> </a:t>
            </a:r>
            <a:endParaRPr lang="mk-MK" sz="2400" dirty="0">
              <a:solidFill>
                <a:prstClr val="black"/>
              </a:solidFill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5105400" y="5867400"/>
            <a:ext cx="3297138" cy="441317"/>
          </a:xfrm>
        </p:spPr>
        <p:txBody>
          <a:bodyPr>
            <a:normAutofit/>
          </a:bodyPr>
          <a:lstStyle/>
          <a:p>
            <a:r>
              <a:rPr lang="mk-MK" sz="1400" dirty="0" smtClean="0"/>
              <a:t>м</a:t>
            </a:r>
            <a:r>
              <a:rPr lang="mk-MK" sz="1400" dirty="0" smtClean="0"/>
              <a:t>-р Савица Паланов</a:t>
            </a:r>
            <a:endParaRPr lang="en-US" sz="1400" dirty="0"/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E6DDD-9E02-4917-9CCC-D38039E5CDE7}" type="slidenum">
              <a:rPr lang="en-US" smtClean="0">
                <a:solidFill>
                  <a:srgbClr val="1F497D"/>
                </a:solidFill>
              </a:rPr>
              <a:pPr/>
              <a:t>4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534399" cy="4724400"/>
          </a:xfrm>
        </p:spPr>
        <p:txBody>
          <a:bodyPr/>
          <a:lstStyle/>
          <a:p>
            <a:pPr algn="ctr">
              <a:buNone/>
            </a:pPr>
            <a:r>
              <a:rPr lang="mk-MK" sz="3600" b="1" dirty="0" smtClean="0">
                <a:solidFill>
                  <a:srgbClr val="002060"/>
                </a:solidFill>
              </a:rPr>
              <a:t>Зошто е стресот толку проблематичен?</a:t>
            </a:r>
          </a:p>
          <a:p>
            <a:pPr>
              <a:buNone/>
            </a:pPr>
            <a:endParaRPr lang="mk-MK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mk-MK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mk-MK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26" name="AutoShape 2" descr="Image result for stress mem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8" name="Picture 4" descr="Who says... | WHO SAID WORK IS STRESSFUL? I'M 35 AND I FEEL GREAT | image tagged in kirk douglas,work,stress | made w/ Imgflip meme mak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447800"/>
            <a:ext cx="4800600" cy="3200400"/>
          </a:xfrm>
          <a:prstGeom prst="rect">
            <a:avLst/>
          </a:prstGeom>
          <a:noFill/>
        </p:spPr>
      </p:pic>
      <p:pic>
        <p:nvPicPr>
          <p:cNvPr id="1030" name="Picture 6" descr="stress-meme - When In Manil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13120" y="1447800"/>
            <a:ext cx="2773680" cy="3467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816132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371600" y="4889500"/>
            <a:ext cx="7156966" cy="44131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1800" b="1" kern="1200" baseline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endParaRPr lang="en-US" b="0" dirty="0">
              <a:solidFill>
                <a:srgbClr val="000099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15240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000099"/>
                </a:solidFill>
              </a:rPr>
              <a:t> </a:t>
            </a:r>
            <a:endParaRPr lang="mk-MK" sz="2400" dirty="0">
              <a:solidFill>
                <a:prstClr val="black"/>
              </a:solidFill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5105400" y="5867400"/>
            <a:ext cx="3297138" cy="441317"/>
          </a:xfrm>
        </p:spPr>
        <p:txBody>
          <a:bodyPr>
            <a:normAutofit/>
          </a:bodyPr>
          <a:lstStyle/>
          <a:p>
            <a:r>
              <a:rPr lang="mk-MK" sz="1400" dirty="0" smtClean="0"/>
              <a:t>м</a:t>
            </a:r>
            <a:r>
              <a:rPr lang="mk-MK" sz="1400" dirty="0" smtClean="0"/>
              <a:t>-р Савица Паланов</a:t>
            </a:r>
            <a:endParaRPr lang="en-US" sz="1400" dirty="0"/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E6DDD-9E02-4917-9CCC-D38039E5CDE7}" type="slidenum">
              <a:rPr lang="en-US" smtClean="0">
                <a:solidFill>
                  <a:srgbClr val="1F497D"/>
                </a:solidFill>
              </a:rPr>
              <a:pPr/>
              <a:t>5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534399" cy="47244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mk-MK" sz="3600" b="1" dirty="0" smtClean="0">
                <a:solidFill>
                  <a:srgbClr val="002060"/>
                </a:solidFill>
              </a:rPr>
              <a:t>Зошто е стресот толку проблематичен?</a:t>
            </a:r>
          </a:p>
          <a:p>
            <a:pPr>
              <a:buNone/>
            </a:pPr>
            <a:endParaRPr lang="mk-MK" b="1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mk-MK" dirty="0" smtClean="0">
                <a:solidFill>
                  <a:srgbClr val="002060"/>
                </a:solidFill>
              </a:rPr>
              <a:t>Влијае различно на секоја индивидуа</a:t>
            </a:r>
          </a:p>
          <a:p>
            <a:pPr>
              <a:buFont typeface="Wingdings" pitchFamily="2" charset="2"/>
              <a:buChar char="Ø"/>
            </a:pPr>
            <a:r>
              <a:rPr lang="mk-MK" dirty="0" smtClean="0">
                <a:solidFill>
                  <a:srgbClr val="002060"/>
                </a:solidFill>
              </a:rPr>
              <a:t>Го нарушува здравјето</a:t>
            </a:r>
          </a:p>
          <a:p>
            <a:pPr>
              <a:buFont typeface="Wingdings" pitchFamily="2" charset="2"/>
              <a:buChar char="Ø"/>
            </a:pPr>
            <a:r>
              <a:rPr lang="mk-MK" dirty="0" smtClean="0">
                <a:solidFill>
                  <a:srgbClr val="002060"/>
                </a:solidFill>
              </a:rPr>
              <a:t>Ја црпи енергијата</a:t>
            </a:r>
          </a:p>
          <a:p>
            <a:pPr>
              <a:buFont typeface="Wingdings" pitchFamily="2" charset="2"/>
              <a:buChar char="Ø"/>
            </a:pPr>
            <a:r>
              <a:rPr lang="mk-MK" dirty="0" smtClean="0">
                <a:solidFill>
                  <a:srgbClr val="002060"/>
                </a:solidFill>
              </a:rPr>
              <a:t>Ја намалува продуктивноста</a:t>
            </a:r>
          </a:p>
          <a:p>
            <a:pPr>
              <a:buFont typeface="Wingdings" pitchFamily="2" charset="2"/>
              <a:buChar char="Ø"/>
            </a:pPr>
            <a:r>
              <a:rPr lang="mk-MK" dirty="0" smtClean="0">
                <a:solidFill>
                  <a:srgbClr val="002060"/>
                </a:solidFill>
              </a:rPr>
              <a:t>Го менува однесувањето</a:t>
            </a:r>
          </a:p>
          <a:p>
            <a:pPr>
              <a:buFont typeface="Wingdings" pitchFamily="2" charset="2"/>
              <a:buChar char="Ø"/>
            </a:pPr>
            <a:r>
              <a:rPr lang="mk-MK" dirty="0" smtClean="0">
                <a:solidFill>
                  <a:srgbClr val="002060"/>
                </a:solidFill>
              </a:rPr>
              <a:t>Предизвикува депресија</a:t>
            </a:r>
          </a:p>
          <a:p>
            <a:pPr>
              <a:buNone/>
            </a:pPr>
            <a:endParaRPr lang="mk-MK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endParaRPr lang="mk-MK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613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371600" y="4889500"/>
            <a:ext cx="7156966" cy="44131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1800" b="1" kern="1200" baseline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endParaRPr lang="en-US" b="0" dirty="0">
              <a:solidFill>
                <a:srgbClr val="000099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15240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000099"/>
                </a:solidFill>
              </a:rPr>
              <a:t> </a:t>
            </a:r>
            <a:endParaRPr lang="mk-MK" sz="2400" dirty="0">
              <a:solidFill>
                <a:prstClr val="black"/>
              </a:solidFill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5105400" y="5867400"/>
            <a:ext cx="3297138" cy="441317"/>
          </a:xfrm>
        </p:spPr>
        <p:txBody>
          <a:bodyPr>
            <a:normAutofit/>
          </a:bodyPr>
          <a:lstStyle/>
          <a:p>
            <a:r>
              <a:rPr lang="mk-MK" sz="1400" dirty="0" smtClean="0"/>
              <a:t>м</a:t>
            </a:r>
            <a:r>
              <a:rPr lang="mk-MK" sz="1400" dirty="0" smtClean="0"/>
              <a:t>-р Савица Паланов</a:t>
            </a:r>
            <a:endParaRPr lang="en-US" sz="1400" dirty="0"/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E6DDD-9E02-4917-9CCC-D38039E5CDE7}" type="slidenum">
              <a:rPr lang="en-US" smtClean="0">
                <a:solidFill>
                  <a:srgbClr val="1F497D"/>
                </a:solidFill>
              </a:rPr>
              <a:pPr/>
              <a:t>6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534399" cy="4724400"/>
          </a:xfrm>
        </p:spPr>
        <p:txBody>
          <a:bodyPr/>
          <a:lstStyle/>
          <a:p>
            <a:pPr algn="ctr">
              <a:buNone/>
            </a:pPr>
            <a:r>
              <a:rPr lang="mk-MK" sz="4400" b="1" dirty="0" smtClean="0">
                <a:solidFill>
                  <a:srgbClr val="002060"/>
                </a:solidFill>
              </a:rPr>
              <a:t>Менаџирање на стрес</a:t>
            </a:r>
          </a:p>
          <a:p>
            <a:pPr>
              <a:buNone/>
            </a:pPr>
            <a:endParaRPr lang="mk-MK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mk-MK" dirty="0" smtClean="0">
              <a:solidFill>
                <a:srgbClr val="002060"/>
              </a:solidFill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143000"/>
            <a:ext cx="5182047" cy="3892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81613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371600" y="4889500"/>
            <a:ext cx="7156966" cy="44131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1800" b="1" kern="1200" baseline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endParaRPr lang="en-US" b="0" dirty="0">
              <a:solidFill>
                <a:srgbClr val="000099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15240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000099"/>
                </a:solidFill>
              </a:rPr>
              <a:t> </a:t>
            </a:r>
            <a:endParaRPr lang="mk-MK" sz="2400" dirty="0">
              <a:solidFill>
                <a:prstClr val="black"/>
              </a:solidFill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5105400" y="5867400"/>
            <a:ext cx="3297138" cy="441317"/>
          </a:xfrm>
        </p:spPr>
        <p:txBody>
          <a:bodyPr>
            <a:normAutofit/>
          </a:bodyPr>
          <a:lstStyle/>
          <a:p>
            <a:r>
              <a:rPr lang="mk-MK" sz="1400" dirty="0" smtClean="0"/>
              <a:t>м</a:t>
            </a:r>
            <a:r>
              <a:rPr lang="mk-MK" sz="1400" dirty="0" smtClean="0"/>
              <a:t>-р Савица Паланов</a:t>
            </a:r>
            <a:endParaRPr lang="en-US" sz="1400" dirty="0"/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E6DDD-9E02-4917-9CCC-D38039E5CDE7}" type="slidenum">
              <a:rPr lang="en-US" smtClean="0">
                <a:solidFill>
                  <a:srgbClr val="1F497D"/>
                </a:solidFill>
              </a:rPr>
              <a:pPr/>
              <a:t>7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534399" cy="472440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mk-MK" sz="4400" b="1" dirty="0" smtClean="0">
                <a:solidFill>
                  <a:srgbClr val="002060"/>
                </a:solidFill>
              </a:rPr>
              <a:t>Што е мобинг?</a:t>
            </a:r>
          </a:p>
          <a:p>
            <a:pPr>
              <a:buNone/>
            </a:pPr>
            <a:endParaRPr lang="mk-MK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Мобинг</a:t>
            </a:r>
            <a:r>
              <a:rPr lang="ru-RU" dirty="0">
                <a:solidFill>
                  <a:srgbClr val="002060"/>
                </a:solidFill>
              </a:rPr>
              <a:t> 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е појава на </a:t>
            </a:r>
            <a:r>
              <a:rPr lang="ru-RU" dirty="0" smtClean="0">
                <a:solidFill>
                  <a:srgbClr val="002060"/>
                </a:solidFill>
              </a:rPr>
              <a:t>психичко малтретирање</a:t>
            </a:r>
            <a:r>
              <a:rPr lang="ru-RU" dirty="0">
                <a:solidFill>
                  <a:srgbClr val="002060"/>
                </a:solidFill>
              </a:rPr>
              <a:t> на работното место, кое се повторува низ активности чија цел е деградација на работните услови на работникот, кои може да предизвикаат повреда на човековите права и достоинството, да наштетат на психичкото и телесно </a:t>
            </a:r>
            <a:r>
              <a:rPr lang="ru-RU" dirty="0" smtClean="0">
                <a:solidFill>
                  <a:srgbClr val="002060"/>
                </a:solidFill>
              </a:rPr>
              <a:t>здравје</a:t>
            </a:r>
            <a:r>
              <a:rPr lang="ru-RU" dirty="0">
                <a:solidFill>
                  <a:srgbClr val="002060"/>
                </a:solidFill>
              </a:rPr>
              <a:t> и да ја компромитираат професионалната иднина на жртвата. Во македонската правна терминологија за поимот </a:t>
            </a:r>
            <a:r>
              <a:rPr lang="ru-RU" dirty="0" smtClean="0">
                <a:solidFill>
                  <a:srgbClr val="002060"/>
                </a:solidFill>
              </a:rPr>
              <a:t>„мобинг“ </a:t>
            </a:r>
            <a:r>
              <a:rPr lang="ru-RU" dirty="0">
                <a:solidFill>
                  <a:srgbClr val="002060"/>
                </a:solidFill>
              </a:rPr>
              <a:t>се употребува изразот </a:t>
            </a:r>
            <a:r>
              <a:rPr lang="ru-RU" dirty="0" smtClean="0">
                <a:solidFill>
                  <a:srgbClr val="002060"/>
                </a:solidFill>
              </a:rPr>
              <a:t>„вознемирување </a:t>
            </a:r>
            <a:r>
              <a:rPr lang="ru-RU" dirty="0">
                <a:solidFill>
                  <a:srgbClr val="002060"/>
                </a:solidFill>
              </a:rPr>
              <a:t>на работното </a:t>
            </a:r>
            <a:r>
              <a:rPr lang="ru-RU" dirty="0" smtClean="0">
                <a:solidFill>
                  <a:srgbClr val="002060"/>
                </a:solidFill>
              </a:rPr>
              <a:t>место“</a:t>
            </a:r>
            <a:endParaRPr lang="mk-MK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endParaRPr lang="mk-MK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613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371600" y="4889500"/>
            <a:ext cx="7156966" cy="44131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1800" b="1" kern="1200" baseline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endParaRPr lang="en-US" b="0" dirty="0">
              <a:solidFill>
                <a:srgbClr val="000099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15240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000099"/>
                </a:solidFill>
              </a:rPr>
              <a:t> </a:t>
            </a:r>
            <a:endParaRPr lang="mk-MK" sz="2400" dirty="0">
              <a:solidFill>
                <a:prstClr val="black"/>
              </a:solidFill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5105400" y="5867400"/>
            <a:ext cx="3297138" cy="441317"/>
          </a:xfrm>
        </p:spPr>
        <p:txBody>
          <a:bodyPr>
            <a:normAutofit/>
          </a:bodyPr>
          <a:lstStyle/>
          <a:p>
            <a:r>
              <a:rPr lang="mk-MK" sz="1400" dirty="0" smtClean="0"/>
              <a:t>м</a:t>
            </a:r>
            <a:r>
              <a:rPr lang="mk-MK" sz="1400" dirty="0" smtClean="0"/>
              <a:t>-р Савица Паланов</a:t>
            </a:r>
            <a:endParaRPr lang="en-US" sz="1400" dirty="0"/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E6DDD-9E02-4917-9CCC-D38039E5CDE7}" type="slidenum">
              <a:rPr lang="en-US" smtClean="0">
                <a:solidFill>
                  <a:srgbClr val="1F497D"/>
                </a:solidFill>
              </a:rPr>
              <a:pPr/>
              <a:t>8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534399" cy="4724400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mk-MK" sz="5800" b="1" dirty="0" smtClean="0">
                <a:solidFill>
                  <a:srgbClr val="002060"/>
                </a:solidFill>
              </a:rPr>
              <a:t>Мобинг</a:t>
            </a:r>
            <a:r>
              <a:rPr lang="mk-MK" sz="5800" b="1" dirty="0">
                <a:solidFill>
                  <a:srgbClr val="002060"/>
                </a:solidFill>
              </a:rPr>
              <a:t> </a:t>
            </a:r>
            <a:r>
              <a:rPr lang="mk-MK" sz="5800" b="1" dirty="0" smtClean="0">
                <a:solidFill>
                  <a:srgbClr val="002060"/>
                </a:solidFill>
              </a:rPr>
              <a:t>согласно закон е:</a:t>
            </a:r>
          </a:p>
          <a:p>
            <a:pPr algn="ctr">
              <a:buNone/>
            </a:pPr>
            <a:endParaRPr lang="mk-MK" sz="4400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mk-MK" sz="5100" dirty="0" smtClean="0">
                <a:solidFill>
                  <a:srgbClr val="002060"/>
                </a:solidFill>
              </a:rPr>
              <a:t>Психичко вознемирување на работното место е секое негативно однесување од поединец или група кое се повторува, континуирано и систематски, претставува повреда на достоинството, интегритетот, угледот и честа на вработениот и предизвикува чувство на страв или создава непријатност, пониженост, чија крајна дел може да биде повреда на физичкото и менталното здравје, компромитирање на професионалната иднина на вработениот, престанок на работниот однос или напуштање на работното место.</a:t>
            </a:r>
          </a:p>
          <a:p>
            <a:pPr>
              <a:buNone/>
            </a:pPr>
            <a:endParaRPr lang="mk-MK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endParaRPr lang="mk-MK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613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371600" y="4889500"/>
            <a:ext cx="7156966" cy="44131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1800" b="1" kern="1200" baseline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endParaRPr lang="en-US" b="0" dirty="0">
              <a:solidFill>
                <a:srgbClr val="000099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15240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000099"/>
                </a:solidFill>
              </a:rPr>
              <a:t> </a:t>
            </a:r>
            <a:endParaRPr lang="mk-MK" sz="2400" dirty="0">
              <a:solidFill>
                <a:prstClr val="black"/>
              </a:solidFill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5105400" y="5867400"/>
            <a:ext cx="3297138" cy="441317"/>
          </a:xfrm>
        </p:spPr>
        <p:txBody>
          <a:bodyPr>
            <a:normAutofit/>
          </a:bodyPr>
          <a:lstStyle/>
          <a:p>
            <a:r>
              <a:rPr lang="mk-MK" sz="1400" dirty="0" smtClean="0"/>
              <a:t>м</a:t>
            </a:r>
            <a:r>
              <a:rPr lang="mk-MK" sz="1400" dirty="0" smtClean="0"/>
              <a:t>-р Савица Паланов</a:t>
            </a:r>
            <a:endParaRPr lang="en-US" sz="1400" dirty="0"/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E6DDD-9E02-4917-9CCC-D38039E5CDE7}" type="slidenum">
              <a:rPr lang="en-US" smtClean="0">
                <a:solidFill>
                  <a:srgbClr val="1F497D"/>
                </a:solidFill>
              </a:rPr>
              <a:pPr/>
              <a:t>9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549491" y="381000"/>
            <a:ext cx="7979075" cy="4476760"/>
          </a:xfrm>
        </p:spPr>
        <p:txBody>
          <a:bodyPr/>
          <a:lstStyle/>
          <a:p>
            <a:pPr algn="ctr">
              <a:buNone/>
            </a:pPr>
            <a:r>
              <a:rPr lang="mk-MK" b="1" dirty="0" smtClean="0">
                <a:solidFill>
                  <a:srgbClr val="002060"/>
                </a:solidFill>
              </a:rPr>
              <a:t>Мобинг согласно закон НЕ е:</a:t>
            </a:r>
          </a:p>
          <a:p>
            <a:pPr algn="ctr">
              <a:buNone/>
            </a:pPr>
            <a:endParaRPr lang="mk-MK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mk-MK" dirty="0" smtClean="0">
                <a:solidFill>
                  <a:srgbClr val="002060"/>
                </a:solidFill>
              </a:rPr>
              <a:t>Разлика во мислење искажана на соодветен начин</a:t>
            </a:r>
          </a:p>
          <a:p>
            <a:pPr>
              <a:buFont typeface="Wingdings" pitchFamily="2" charset="2"/>
              <a:buChar char="Ø"/>
            </a:pPr>
            <a:r>
              <a:rPr lang="mk-MK" dirty="0" smtClean="0">
                <a:solidFill>
                  <a:srgbClr val="002060"/>
                </a:solidFill>
              </a:rPr>
              <a:t>Лишување и оневозможување на остварување на останати работнички права заштитени со други закони</a:t>
            </a:r>
          </a:p>
          <a:p>
            <a:pPr>
              <a:buFont typeface="Wingdings" pitchFamily="2" charset="2"/>
              <a:buChar char="Ø"/>
            </a:pPr>
            <a:endParaRPr lang="mk-MK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613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290</Words>
  <Application>Microsoft Office PowerPoint</Application>
  <PresentationFormat>On-screen Show (4:3)</PresentationFormat>
  <Paragraphs>74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 Стрес и мобинг на работното место  </vt:lpstr>
      <vt:lpstr>м-р Савица Паланов</vt:lpstr>
      <vt:lpstr>м-р Савица Паланов</vt:lpstr>
      <vt:lpstr>м-р Савица Паланов</vt:lpstr>
      <vt:lpstr>м-р Савица Паланов</vt:lpstr>
      <vt:lpstr>м-р Савица Паланов</vt:lpstr>
      <vt:lpstr>м-р Савица Паланов</vt:lpstr>
      <vt:lpstr>м-р Савица Паланов</vt:lpstr>
      <vt:lpstr>м-р Савица Паланов</vt:lpstr>
      <vt:lpstr>м-р Савица Паланов</vt:lpstr>
      <vt:lpstr>м-р Савица Паланов</vt:lpstr>
      <vt:lpstr>м-р Савица Паланов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Стрес и мобинг на работното место  </dc:title>
  <dc:creator>Toshiba</dc:creator>
  <cp:lastModifiedBy>Toshiba</cp:lastModifiedBy>
  <cp:revision>20</cp:revision>
  <dcterms:created xsi:type="dcterms:W3CDTF">2019-11-29T17:39:24Z</dcterms:created>
  <dcterms:modified xsi:type="dcterms:W3CDTF">2019-11-29T21:33:02Z</dcterms:modified>
</cp:coreProperties>
</file>