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65" r:id="rId5"/>
    <p:sldId id="260" r:id="rId6"/>
    <p:sldId id="262" r:id="rId7"/>
    <p:sldId id="267" r:id="rId8"/>
    <p:sldId id="266" r:id="rId9"/>
    <p:sldId id="268" r:id="rId10"/>
    <p:sldId id="269" r:id="rId11"/>
    <p:sldId id="270" r:id="rId12"/>
    <p:sldId id="264" r:id="rId1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47BA5-38A9-404B-B3B1-F55A03760590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DDB73-A324-4A86-BA0E-54CE94B10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3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3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1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1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0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4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8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4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9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6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0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73B5-2137-466D-AC5D-B9FBE75060D1}" type="datetimeFigureOut">
              <a:rPr lang="en-US" smtClean="0"/>
              <a:t>10-Apr-19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A09D0-06FB-4FAE-8188-A38F796A3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9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abotni.sporovi@mtsp.gov.mk" TargetMode="External"/><Relationship Id="rId2" Type="http://schemas.openxmlformats.org/officeDocument/2006/relationships/hyperlink" Target="https://socijalendijalog.mk/category/rabotni-sporovi/?lang=m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imjanoska@ilo.org" TargetMode="External"/><Relationship Id="rId2" Type="http://schemas.openxmlformats.org/officeDocument/2006/relationships/hyperlink" Target="mailto:krstanovski@ilo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+mn-lt"/>
              </a:rPr>
            </a:br>
            <a:r>
              <a:rPr lang="en-US" sz="2800" dirty="0">
                <a:solidFill>
                  <a:srgbClr val="002060"/>
                </a:solidFill>
                <a:latin typeface="+mn-lt"/>
              </a:rPr>
              <a:t/>
            </a:r>
            <a:br>
              <a:rPr lang="en-US" sz="2800" dirty="0">
                <a:solidFill>
                  <a:srgbClr val="002060"/>
                </a:solidFill>
                <a:latin typeface="+mn-lt"/>
              </a:rPr>
            </a:br>
            <a:r>
              <a:rPr lang="mk-MK" sz="4000" dirty="0" smtClean="0">
                <a:solidFill>
                  <a:srgbClr val="0070C0"/>
                </a:solidFill>
                <a:latin typeface="+mn-lt"/>
              </a:rPr>
              <a:t>Колективно договарање</a:t>
            </a:r>
            <a:r>
              <a:rPr lang="en-US" sz="4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+mn-lt"/>
              </a:rPr>
            </a:b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mk-MK" sz="2000" dirty="0" smtClean="0">
                <a:solidFill>
                  <a:srgbClr val="0070C0"/>
                </a:solidFill>
              </a:rPr>
              <a:t>Емил </a:t>
            </a:r>
            <a:r>
              <a:rPr lang="mk-MK" sz="2000" dirty="0" smtClean="0">
                <a:solidFill>
                  <a:srgbClr val="0070C0"/>
                </a:solidFill>
              </a:rPr>
              <a:t>Крстановски, Национален координатор</a:t>
            </a:r>
          </a:p>
          <a:p>
            <a:r>
              <a:rPr lang="mk-MK" sz="2000" dirty="0" smtClean="0">
                <a:solidFill>
                  <a:srgbClr val="0070C0"/>
                </a:solidFill>
              </a:rPr>
              <a:t>Наташа Мечкароска Симјаноска, </a:t>
            </a:r>
            <a:r>
              <a:rPr lang="mk-MK" sz="2000" dirty="0" err="1">
                <a:solidFill>
                  <a:srgbClr val="0070C0"/>
                </a:solidFill>
              </a:rPr>
              <a:t>П</a:t>
            </a:r>
            <a:r>
              <a:rPr lang="mk-MK" sz="2000" dirty="0" err="1" smtClean="0">
                <a:solidFill>
                  <a:srgbClr val="0070C0"/>
                </a:solidFill>
              </a:rPr>
              <a:t>роектен</a:t>
            </a:r>
            <a:r>
              <a:rPr lang="mk-MK" sz="2000" dirty="0" smtClean="0">
                <a:solidFill>
                  <a:srgbClr val="0070C0"/>
                </a:solidFill>
              </a:rPr>
              <a:t> координатор </a:t>
            </a:r>
            <a:endParaRPr lang="mk-MK" sz="2000" dirty="0" smtClean="0">
              <a:solidFill>
                <a:srgbClr val="0070C0"/>
              </a:solidFill>
            </a:endParaRPr>
          </a:p>
          <a:p>
            <a:r>
              <a:rPr lang="mk-MK" sz="2000" b="1" dirty="0" smtClean="0">
                <a:solidFill>
                  <a:srgbClr val="0070C0"/>
                </a:solidFill>
              </a:rPr>
              <a:t>Меѓународна организација на трудот</a:t>
            </a:r>
            <a:endParaRPr lang="en-US" sz="2000" b="1" dirty="0">
              <a:solidFill>
                <a:srgbClr val="0070C0"/>
              </a:solidFill>
            </a:endParaRPr>
          </a:p>
        </p:txBody>
      </p:sp>
      <p:pic>
        <p:nvPicPr>
          <p:cNvPr id="6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0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Пречки во преговорите и нивно надминување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mk-MK" dirty="0" smtClean="0"/>
              <a:t> Начини за надминување на ненадминливите прашања</a:t>
            </a:r>
          </a:p>
          <a:p>
            <a:pPr lvl="2"/>
            <a:r>
              <a:rPr lang="mk-MK" dirty="0" smtClean="0"/>
              <a:t>Наоѓање партнери</a:t>
            </a:r>
          </a:p>
          <a:p>
            <a:pPr lvl="2"/>
            <a:r>
              <a:rPr lang="mk-MK" dirty="0" smtClean="0">
                <a:solidFill>
                  <a:schemeClr val="accent6">
                    <a:lumMod val="50000"/>
                  </a:schemeClr>
                </a:solidFill>
              </a:rPr>
              <a:t>Ангажирање експерти</a:t>
            </a:r>
          </a:p>
          <a:p>
            <a:pPr lvl="2"/>
            <a:r>
              <a:rPr lang="mk-MK" dirty="0" smtClean="0"/>
              <a:t>Притисок (со поддршка од медиумите)</a:t>
            </a:r>
          </a:p>
          <a:p>
            <a:pPr lvl="2"/>
            <a:r>
              <a:rPr lang="mk-MK" dirty="0" smtClean="0">
                <a:solidFill>
                  <a:schemeClr val="accent6">
                    <a:lumMod val="50000"/>
                  </a:schemeClr>
                </a:solidFill>
              </a:rPr>
              <a:t>Помирување и медијација</a:t>
            </a:r>
          </a:p>
          <a:p>
            <a:pPr lvl="2"/>
            <a:r>
              <a:rPr lang="mk-MK" dirty="0" smtClean="0"/>
              <a:t>Штрајк</a:t>
            </a:r>
          </a:p>
          <a:p>
            <a:pPr lvl="2"/>
            <a:r>
              <a:rPr lang="mk-MK" dirty="0" smtClean="0"/>
              <a:t>Промена на агендата</a:t>
            </a:r>
          </a:p>
        </p:txBody>
      </p:sp>
    </p:spTree>
    <p:extLst>
      <p:ext uri="{BB962C8B-B14F-4D97-AF65-F5344CB8AC3E}">
        <p14:creationId xmlns:p14="http://schemas.microsoft.com/office/powerpoint/2010/main" val="11939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Потпомогнато колективно договарање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Закон за мирно решавање на работните спорови</a:t>
            </a:r>
          </a:p>
          <a:p>
            <a:r>
              <a:rPr lang="mk-MK" dirty="0" smtClean="0"/>
              <a:t>Начело на доброволност, независност, неутралност и непристрасност</a:t>
            </a:r>
          </a:p>
          <a:p>
            <a:r>
              <a:rPr lang="mk-MK" dirty="0" smtClean="0"/>
              <a:t>Учество на помирувач во процесот на колективно договарање (помош и спречување на настанување спор)</a:t>
            </a:r>
          </a:p>
          <a:p>
            <a:r>
              <a:rPr lang="mk-MK" dirty="0" smtClean="0"/>
              <a:t>Помош, без наметнување решение</a:t>
            </a:r>
          </a:p>
          <a:p>
            <a:endParaRPr lang="mk-MK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https://socijalendijalog.mk/category/rabotni-sporovi/?lang=mk</a:t>
            </a:r>
            <a:endParaRPr lang="mk-MK" dirty="0"/>
          </a:p>
          <a:p>
            <a:pPr marL="0" indent="0">
              <a:buNone/>
            </a:pPr>
            <a:r>
              <a:rPr lang="ru-RU" dirty="0"/>
              <a:t>тел. (02)3106 </a:t>
            </a:r>
            <a:r>
              <a:rPr lang="ru-RU" dirty="0" smtClean="0"/>
              <a:t>456; е-адреса</a:t>
            </a:r>
            <a:r>
              <a:rPr lang="ru-RU" dirty="0"/>
              <a:t>: </a:t>
            </a:r>
            <a:r>
              <a:rPr lang="ru-RU" dirty="0">
                <a:hlinkClick r:id="rId3"/>
              </a:rPr>
              <a:t>rabotni.sporovi@mtsp.gov.mk</a:t>
            </a:r>
            <a:endParaRPr lang="mk-MK" dirty="0"/>
          </a:p>
          <a:p>
            <a:endParaRPr lang="mk-M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51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mk-MK" sz="4400" dirty="0" smtClean="0">
                <a:solidFill>
                  <a:srgbClr val="0070C0"/>
                </a:solidFill>
              </a:rPr>
              <a:t>Ви </a:t>
            </a:r>
            <a:r>
              <a:rPr lang="mk-MK" sz="4400" dirty="0" smtClean="0">
                <a:solidFill>
                  <a:srgbClr val="0070C0"/>
                </a:solidFill>
              </a:rPr>
              <a:t>благодариме</a:t>
            </a:r>
            <a:endParaRPr lang="en-US" sz="44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mk-MK" sz="3100" dirty="0" smtClean="0"/>
              <a:t>Контакт</a:t>
            </a:r>
            <a:r>
              <a:rPr lang="en-US" sz="3100" dirty="0" smtClean="0"/>
              <a:t>:</a:t>
            </a:r>
          </a:p>
          <a:p>
            <a:pPr marL="0" indent="0" algn="ctr">
              <a:buNone/>
            </a:pPr>
            <a:r>
              <a:rPr lang="en-US" sz="3100" b="1" dirty="0" smtClean="0">
                <a:hlinkClick r:id="rId2"/>
              </a:rPr>
              <a:t>krstanovski@ilo.org</a:t>
            </a:r>
            <a:endParaRPr lang="en-US" sz="3100" b="1" dirty="0" smtClean="0"/>
          </a:p>
          <a:p>
            <a:pPr marL="0" indent="0" algn="ctr">
              <a:buNone/>
            </a:pPr>
            <a:r>
              <a:rPr lang="mk-MK" sz="3100" b="1" dirty="0" smtClean="0"/>
              <a:t>070 218 510</a:t>
            </a:r>
            <a:r>
              <a:rPr lang="en-US" sz="3100" b="1" dirty="0" smtClean="0">
                <a:solidFill>
                  <a:srgbClr val="0070C0"/>
                </a:solidFill>
              </a:rPr>
              <a:t/>
            </a:r>
            <a:br>
              <a:rPr lang="en-US" sz="3100" b="1" dirty="0" smtClean="0">
                <a:solidFill>
                  <a:srgbClr val="0070C0"/>
                </a:solidFill>
              </a:rPr>
            </a:br>
            <a:r>
              <a:rPr lang="en-US" sz="3100" b="1" dirty="0">
                <a:solidFill>
                  <a:srgbClr val="0070C0"/>
                </a:solidFill>
              </a:rPr>
              <a:t>s</a:t>
            </a:r>
            <a:r>
              <a:rPr lang="en-US" sz="3100" b="1" dirty="0" smtClean="0">
                <a:solidFill>
                  <a:srgbClr val="0070C0"/>
                </a:solidFill>
                <a:hlinkClick r:id="rId3"/>
              </a:rPr>
              <a:t>imjanoska@ilo.org</a:t>
            </a:r>
            <a:endParaRPr lang="en-US" sz="31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3100" b="1" dirty="0" smtClean="0"/>
              <a:t>071 330 870</a:t>
            </a:r>
            <a:endParaRPr lang="en-US" sz="3100" b="1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Image 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91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4000" dirty="0" smtClean="0">
                <a:solidFill>
                  <a:srgbClr val="0070C0"/>
                </a:solidFill>
                <a:latin typeface="+mn-lt"/>
              </a:rPr>
              <a:t>Што е колективно договарање</a:t>
            </a:r>
            <a:endParaRPr lang="en-US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k-MK" dirty="0" smtClean="0"/>
              <a:t>Сите преговори помеѓу работодавачите и синдикатите за: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mk-MK" dirty="0" smtClean="0"/>
              <a:t>Одредување на работните услови и условите за вработување </a:t>
            </a:r>
            <a:endParaRPr lang="en-US" dirty="0" smtClean="0"/>
          </a:p>
          <a:p>
            <a:r>
              <a:rPr lang="mk-MK" dirty="0" smtClean="0"/>
              <a:t>Регулирање на односите помеѓу работодавачите и работниците</a:t>
            </a:r>
            <a:endParaRPr lang="en-US" dirty="0" smtClean="0"/>
          </a:p>
          <a:p>
            <a:r>
              <a:rPr lang="mk-MK" dirty="0" smtClean="0"/>
              <a:t>Регулирање на односите помеѓу организациите на работодавачите и синдикатите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3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solidFill>
                  <a:srgbClr val="0070C0"/>
                </a:solidFill>
                <a:latin typeface="+mn-lt"/>
              </a:rPr>
              <a:t>Колективно договарање  е процес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3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mk-MK" dirty="0"/>
          </a:p>
          <a:p>
            <a:r>
              <a:rPr lang="mk-MK" dirty="0" smtClean="0"/>
              <a:t>Колективното договарање е процес на преговори</a:t>
            </a:r>
          </a:p>
          <a:p>
            <a:r>
              <a:rPr lang="mk-MK" dirty="0" smtClean="0"/>
              <a:t>Преговорите се секој вид дискусија со цел постигнување договор</a:t>
            </a:r>
          </a:p>
          <a:p>
            <a:r>
              <a:rPr lang="mk-MK" dirty="0" smtClean="0"/>
              <a:t>Се водат доброволно и со добра волја</a:t>
            </a:r>
          </a:p>
          <a:p>
            <a:r>
              <a:rPr lang="mk-MK" dirty="0" smtClean="0"/>
              <a:t>Се заснова на почит  и доверба помеѓу страните</a:t>
            </a:r>
            <a:endParaRPr lang="en-US" dirty="0"/>
          </a:p>
        </p:txBody>
      </p:sp>
      <p:pic>
        <p:nvPicPr>
          <p:cNvPr id="6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Цел на колективното договарање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/>
              <a:t>Цел на колективното </a:t>
            </a:r>
            <a:r>
              <a:rPr lang="mk-MK" dirty="0" smtClean="0"/>
              <a:t>договарање е склучување </a:t>
            </a:r>
          </a:p>
          <a:p>
            <a:pPr marL="0" indent="0" algn="ctr">
              <a:buNone/>
            </a:pPr>
            <a:r>
              <a:rPr lang="mk-MK" dirty="0" smtClean="0">
                <a:solidFill>
                  <a:srgbClr val="0070C0"/>
                </a:solidFill>
              </a:rPr>
              <a:t>КОЛЕКТИВЕН ДОГОВОР</a:t>
            </a:r>
          </a:p>
          <a:p>
            <a:pPr marL="0" indent="0" algn="just">
              <a:buNone/>
            </a:pPr>
            <a:r>
              <a:rPr lang="en-US" i="1" dirty="0" smtClean="0"/>
              <a:t>… </a:t>
            </a:r>
            <a:r>
              <a:rPr lang="mk-MK" i="1" dirty="0" smtClean="0"/>
              <a:t>секој писмен договор за работните услови и условите за вработување склучен помеѓу работодавач/и и репрезентативни организации на работницит</a:t>
            </a:r>
            <a:r>
              <a:rPr lang="mk-MK" dirty="0" smtClean="0"/>
              <a:t>е.</a:t>
            </a:r>
          </a:p>
          <a:p>
            <a:pPr marL="0" indent="0" algn="just">
              <a:buNone/>
            </a:pPr>
            <a:endParaRPr lang="mk-MK" dirty="0" smtClean="0"/>
          </a:p>
          <a:p>
            <a:pPr>
              <a:buFontTx/>
              <a:buChar char="-"/>
            </a:pPr>
            <a:r>
              <a:rPr lang="mk-MK" dirty="0" smtClean="0"/>
              <a:t>Обврзувачки е за потписниците и оние во чие име е склучен.</a:t>
            </a:r>
          </a:p>
          <a:p>
            <a:pPr>
              <a:buFontTx/>
              <a:buChar char="-"/>
            </a:pPr>
            <a:r>
              <a:rPr lang="mk-MK" dirty="0" smtClean="0"/>
              <a:t>Има предност пред поединечните договорите за вработување , при што важат одредбите кои се поповолни</a:t>
            </a:r>
            <a:endParaRPr lang="en-US" dirty="0"/>
          </a:p>
        </p:txBody>
      </p:sp>
      <p:pic>
        <p:nvPicPr>
          <p:cNvPr id="6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8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Теми на колективно договарање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mk-MK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6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116497"/>
              </p:ext>
            </p:extLst>
          </p:nvPr>
        </p:nvGraphicFramePr>
        <p:xfrm>
          <a:off x="1501071" y="1594803"/>
          <a:ext cx="8128000" cy="485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0042"/>
                <a:gridCol w="411795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mk-MK" dirty="0" smtClean="0"/>
                        <a:t>Работни услови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k-MK" dirty="0" smtClean="0"/>
                        <a:t> Односи помеѓу синдикатот и работодавачот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k-MK" dirty="0" smtClean="0"/>
                        <a:t>Плати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 Простории и опрема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Работно време;</a:t>
                      </a:r>
                      <a:r>
                        <a:rPr lang="mk-MK" baseline="0" dirty="0" smtClean="0"/>
                        <a:t> прекувремена работа</a:t>
                      </a:r>
                      <a:endParaRPr lang="mk-MK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Постапки за решавање</a:t>
                      </a:r>
                      <a:r>
                        <a:rPr lang="mk-MK" baseline="0" dirty="0" smtClean="0"/>
                        <a:t> на спорови и консултации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Годишни бонуси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dirty="0" smtClean="0"/>
                        <a:t> Соработка и споделување информации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Годишен одмор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Мајчинско отсуство, татково отсуство и родителско</a:t>
                      </a:r>
                      <a:r>
                        <a:rPr lang="mk-MK" baseline="0" dirty="0" smtClean="0"/>
                        <a:t> отсуство</a:t>
                      </a:r>
                      <a:endParaRPr lang="mk-MK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Безбедност и здравје при работа, итн.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k-MK" dirty="0" smtClean="0"/>
                        <a:t>Унапредувања; трансфери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24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Колективно договарање - придобивки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460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mk-MK" sz="3000" dirty="0" smtClean="0">
                <a:solidFill>
                  <a:srgbClr val="0070C0"/>
                </a:solidFill>
              </a:rPr>
              <a:t>Право што овозможува други права</a:t>
            </a:r>
          </a:p>
          <a:p>
            <a:r>
              <a:rPr lang="mk-MK" dirty="0" smtClean="0">
                <a:solidFill>
                  <a:schemeClr val="accent6">
                    <a:lumMod val="50000"/>
                  </a:schemeClr>
                </a:solidFill>
              </a:rPr>
              <a:t>Поголеми плати; алатка за усогласување со продуктивноста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r>
              <a:rPr lang="mk-MK" dirty="0" smtClean="0">
                <a:solidFill>
                  <a:schemeClr val="accent6">
                    <a:lumMod val="50000"/>
                  </a:schemeClr>
                </a:solidFill>
              </a:rPr>
              <a:t> годишни бонуси и учество во добивката</a:t>
            </a:r>
          </a:p>
          <a:p>
            <a:r>
              <a:rPr lang="mk-MK" dirty="0" smtClean="0">
                <a:solidFill>
                  <a:schemeClr val="accent6">
                    <a:lumMod val="50000"/>
                  </a:schemeClr>
                </a:solidFill>
              </a:rPr>
              <a:t>Работно време кое ги урамнотежува интересите на работодавачот  и работникот</a:t>
            </a:r>
          </a:p>
          <a:p>
            <a:r>
              <a:rPr lang="mk-MK" dirty="0" smtClean="0">
                <a:solidFill>
                  <a:schemeClr val="accent6">
                    <a:lumMod val="50000"/>
                  </a:schemeClr>
                </a:solidFill>
              </a:rPr>
              <a:t>Поголема родова еднаквост</a:t>
            </a:r>
          </a:p>
          <a:p>
            <a:r>
              <a:rPr lang="mk-MK" dirty="0" smtClean="0">
                <a:solidFill>
                  <a:schemeClr val="accent6">
                    <a:lumMod val="50000"/>
                  </a:schemeClr>
                </a:solidFill>
              </a:rPr>
              <a:t>Пристап до обука</a:t>
            </a:r>
          </a:p>
          <a:p>
            <a:r>
              <a:rPr lang="mk-MK" dirty="0" smtClean="0">
                <a:solidFill>
                  <a:srgbClr val="002060"/>
                </a:solidFill>
              </a:rPr>
              <a:t>Овозможува приспособливост на фирмите за време на криза</a:t>
            </a:r>
          </a:p>
          <a:p>
            <a:r>
              <a:rPr lang="mk-MK" dirty="0" smtClean="0">
                <a:solidFill>
                  <a:srgbClr val="002060"/>
                </a:solidFill>
              </a:rPr>
              <a:t>Поангажирани </a:t>
            </a:r>
            <a:r>
              <a:rPr lang="mk-MK" dirty="0" smtClean="0">
                <a:solidFill>
                  <a:srgbClr val="002060"/>
                </a:solidFill>
              </a:rPr>
              <a:t>работници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mk-MK" dirty="0" smtClean="0">
                <a:solidFill>
                  <a:srgbClr val="002060"/>
                </a:solidFill>
              </a:rPr>
              <a:t>Обезбедува </a:t>
            </a:r>
            <a:r>
              <a:rPr lang="mk-MK" dirty="0">
                <a:solidFill>
                  <a:srgbClr val="002060"/>
                </a:solidFill>
              </a:rPr>
              <a:t>к</a:t>
            </a:r>
            <a:r>
              <a:rPr lang="mk-MK" dirty="0" smtClean="0">
                <a:solidFill>
                  <a:srgbClr val="002060"/>
                </a:solidFill>
              </a:rPr>
              <a:t>анал за поплаки и искажување незадоволство</a:t>
            </a:r>
          </a:p>
          <a:p>
            <a:r>
              <a:rPr lang="mk-MK" dirty="0" smtClean="0">
                <a:solidFill>
                  <a:srgbClr val="002060"/>
                </a:solidFill>
              </a:rPr>
              <a:t>Институционално решавање спорови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17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7242"/>
            <a:ext cx="10515600" cy="1325563"/>
          </a:xfrm>
        </p:spPr>
        <p:txBody>
          <a:bodyPr>
            <a:normAutofit/>
          </a:bodyPr>
          <a:lstStyle/>
          <a:p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Аргументи во полза на колективното договарање на ниво на гранка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mk-MK" dirty="0"/>
              <a:t> </a:t>
            </a:r>
            <a:r>
              <a:rPr lang="mk-MK" dirty="0" smtClean="0"/>
              <a:t> социјален мир и отсуство на штрајкови</a:t>
            </a:r>
          </a:p>
          <a:p>
            <a:pPr>
              <a:buFont typeface="Wingdings" pitchFamily="2" charset="2"/>
              <a:buChar char="§"/>
            </a:pPr>
            <a:r>
              <a:rPr lang="mk-MK" dirty="0"/>
              <a:t> растоварување на претпријатијата од колективно договарање</a:t>
            </a:r>
            <a:endParaRPr lang="mk-MK" dirty="0" smtClean="0"/>
          </a:p>
          <a:p>
            <a:pPr>
              <a:buFont typeface="Wingdings" pitchFamily="2" charset="2"/>
              <a:buChar char="§"/>
            </a:pPr>
            <a:r>
              <a:rPr lang="mk-MK" dirty="0"/>
              <a:t> </a:t>
            </a:r>
            <a:r>
              <a:rPr lang="mk-MK" dirty="0" smtClean="0"/>
              <a:t>ненарушување на односите меѓу работниците и раководството</a:t>
            </a:r>
          </a:p>
          <a:p>
            <a:pPr>
              <a:buFont typeface="Wingdings" pitchFamily="2" charset="2"/>
              <a:buChar char="§"/>
            </a:pPr>
            <a:r>
              <a:rPr lang="mk-MK" dirty="0"/>
              <a:t> </a:t>
            </a:r>
            <a:r>
              <a:rPr lang="mk-MK" dirty="0" smtClean="0"/>
              <a:t>поголема продуктивност, намалување на разликите во трошоците за работна сила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9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Колективно договарање - подготовка</a:t>
            </a:r>
            <a:endParaRPr lang="en-US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mk-MK" dirty="0" smtClean="0"/>
              <a:t> </a:t>
            </a:r>
            <a:r>
              <a:rPr lang="mk-MK" dirty="0" smtClean="0">
                <a:solidFill>
                  <a:srgbClr val="0070C0"/>
                </a:solidFill>
              </a:rPr>
              <a:t>Колективното договарање е делотворно ако го вршат вешти     преговарачи:</a:t>
            </a:r>
          </a:p>
          <a:p>
            <a:pPr marL="0" indent="0">
              <a:buNone/>
            </a:pPr>
            <a:r>
              <a:rPr lang="mk-MK" dirty="0"/>
              <a:t>	</a:t>
            </a:r>
            <a:r>
              <a:rPr lang="mk-MK" dirty="0" smtClean="0"/>
              <a:t>- кои ги знаат темите на агендата</a:t>
            </a:r>
          </a:p>
          <a:p>
            <a:pPr marL="0" indent="0">
              <a:buNone/>
            </a:pPr>
            <a:r>
              <a:rPr lang="mk-MK" dirty="0" smtClean="0"/>
              <a:t>	- кои имаат преговарачки вештини</a:t>
            </a:r>
          </a:p>
          <a:p>
            <a:pPr marL="0" indent="0">
              <a:buNone/>
            </a:pPr>
            <a:r>
              <a:rPr lang="mk-MK" dirty="0"/>
              <a:t>	</a:t>
            </a:r>
            <a:r>
              <a:rPr lang="mk-MK" dirty="0" smtClean="0"/>
              <a:t>- кои ја разбираат рамката во која се одвива колективното 	 	договарање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mk-MK" dirty="0" smtClean="0"/>
              <a:t> </a:t>
            </a:r>
            <a:r>
              <a:rPr lang="mk-MK" dirty="0" smtClean="0">
                <a:solidFill>
                  <a:srgbClr val="0070C0"/>
                </a:solidFill>
              </a:rPr>
              <a:t>Дел се развива со искуство, дел со обука:</a:t>
            </a:r>
          </a:p>
          <a:p>
            <a:pPr marL="0" indent="0">
              <a:buNone/>
            </a:pPr>
            <a:r>
              <a:rPr lang="mk-MK" dirty="0" smtClean="0"/>
              <a:t>	- обука </a:t>
            </a:r>
            <a:r>
              <a:rPr lang="mk-MK" dirty="0"/>
              <a:t>на преговарачки тимови</a:t>
            </a:r>
          </a:p>
          <a:p>
            <a:pPr marL="0" indent="0">
              <a:buNone/>
            </a:pPr>
            <a:r>
              <a:rPr lang="mk-MK" dirty="0" smtClean="0"/>
              <a:t>	- обуки </a:t>
            </a:r>
            <a:r>
              <a:rPr lang="mk-MK" dirty="0"/>
              <a:t>во МЦО-МОТ Торино; </a:t>
            </a:r>
            <a:r>
              <a:rPr lang="en-US" dirty="0"/>
              <a:t>Global </a:t>
            </a:r>
            <a:r>
              <a:rPr lang="en-US" dirty="0" err="1"/>
              <a:t>Labour</a:t>
            </a:r>
            <a:r>
              <a:rPr lang="en-US" dirty="0"/>
              <a:t> University</a:t>
            </a:r>
          </a:p>
          <a:p>
            <a:pPr marL="0" indent="0">
              <a:buNone/>
            </a:pPr>
            <a:endParaRPr lang="mk-MK" dirty="0" smtClean="0"/>
          </a:p>
        </p:txBody>
      </p:sp>
      <p:pic>
        <p:nvPicPr>
          <p:cNvPr id="6" name="Imag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96" y="568801"/>
            <a:ext cx="2123440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91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600" dirty="0">
                <a:solidFill>
                  <a:srgbClr val="0070C0"/>
                </a:solidFill>
                <a:latin typeface="+mn-lt"/>
              </a:rPr>
              <a:t>Колективно договарање </a:t>
            </a:r>
            <a:r>
              <a:rPr lang="mk-MK" sz="3600" dirty="0" smtClean="0">
                <a:solidFill>
                  <a:srgbClr val="0070C0"/>
                </a:solidFill>
                <a:latin typeface="+mn-lt"/>
              </a:rPr>
              <a:t>– добри резултати со добра подготовка</a:t>
            </a:r>
            <a:r>
              <a:rPr lang="en-US" sz="3600" dirty="0" smtClean="0">
                <a:solidFill>
                  <a:srgbClr val="0070C0"/>
                </a:solidFill>
                <a:latin typeface="+mn-lt"/>
              </a:rPr>
              <a:t>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Мобилизирање и активирање на членовите и работниците</a:t>
            </a:r>
          </a:p>
          <a:p>
            <a:r>
              <a:rPr lang="mk-MK" dirty="0" smtClean="0"/>
              <a:t>Надградена структура за комуникација</a:t>
            </a:r>
          </a:p>
          <a:p>
            <a:r>
              <a:rPr lang="mk-MK" dirty="0" smtClean="0"/>
              <a:t>Прибирање и анализа на податоци (ратификувани конвенции, законодавство, макроекономска рамка, развој на гранката, движење на платите, пораст на добивка, претходни колективни договори итн.)</a:t>
            </a:r>
          </a:p>
          <a:p>
            <a:r>
              <a:rPr lang="mk-MK" dirty="0" smtClean="0"/>
              <a:t>Подготовка на предлози и стратегија за преговарање – фокус на целта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28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473</Words>
  <Application>Microsoft Office PowerPoint</Application>
  <PresentationFormat>Widescreen</PresentationFormat>
  <Paragraphs>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  Колективно договарање </vt:lpstr>
      <vt:lpstr>Што е колективно договарање</vt:lpstr>
      <vt:lpstr>Колективно договарање  е процес</vt:lpstr>
      <vt:lpstr>Цел на колективното договарање</vt:lpstr>
      <vt:lpstr>Теми на колективно договарање</vt:lpstr>
      <vt:lpstr>Колективно договарање - придобивки</vt:lpstr>
      <vt:lpstr>Аргументи во полза на колективното договарање на ниво на гранка</vt:lpstr>
      <vt:lpstr>Колективно договарање - подготовка</vt:lpstr>
      <vt:lpstr>Колективно договарање – добри резултати со добра подготовка </vt:lpstr>
      <vt:lpstr>Пречки во преговорите и нивно надминување</vt:lpstr>
      <vt:lpstr>Потпомогнато колективно договарање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Kolektivno dogovaranje</dc:title>
  <dc:creator>Emil Krstanovski</dc:creator>
  <cp:lastModifiedBy>Emil Krstanovski</cp:lastModifiedBy>
  <cp:revision>45</cp:revision>
  <cp:lastPrinted>2018-10-02T09:01:39Z</cp:lastPrinted>
  <dcterms:created xsi:type="dcterms:W3CDTF">2018-10-02T07:16:15Z</dcterms:created>
  <dcterms:modified xsi:type="dcterms:W3CDTF">2019-04-10T07:48:48Z</dcterms:modified>
</cp:coreProperties>
</file>